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419" r:id="rId3"/>
    <p:sldId id="464" r:id="rId4"/>
    <p:sldId id="488" r:id="rId5"/>
    <p:sldId id="489" r:id="rId6"/>
    <p:sldId id="534" r:id="rId7"/>
    <p:sldId id="501" r:id="rId8"/>
    <p:sldId id="535" r:id="rId9"/>
    <p:sldId id="490" r:id="rId10"/>
    <p:sldId id="536" r:id="rId11"/>
    <p:sldId id="502" r:id="rId12"/>
    <p:sldId id="537" r:id="rId13"/>
    <p:sldId id="503" r:id="rId14"/>
    <p:sldId id="504" r:id="rId15"/>
    <p:sldId id="505" r:id="rId16"/>
    <p:sldId id="492" r:id="rId17"/>
    <p:sldId id="494" r:id="rId18"/>
    <p:sldId id="538" r:id="rId19"/>
    <p:sldId id="510" r:id="rId20"/>
    <p:sldId id="511" r:id="rId21"/>
    <p:sldId id="495" r:id="rId22"/>
    <p:sldId id="512" r:id="rId23"/>
    <p:sldId id="539" r:id="rId24"/>
    <p:sldId id="540" r:id="rId25"/>
    <p:sldId id="514" r:id="rId26"/>
    <p:sldId id="516" r:id="rId27"/>
    <p:sldId id="517" r:id="rId28"/>
    <p:sldId id="497" r:id="rId29"/>
    <p:sldId id="520" r:id="rId30"/>
    <p:sldId id="522" r:id="rId31"/>
    <p:sldId id="521" r:id="rId32"/>
    <p:sldId id="523" r:id="rId33"/>
    <p:sldId id="499" r:id="rId34"/>
    <p:sldId id="524" r:id="rId35"/>
    <p:sldId id="526" r:id="rId36"/>
    <p:sldId id="527" r:id="rId37"/>
    <p:sldId id="528" r:id="rId38"/>
    <p:sldId id="529" r:id="rId39"/>
    <p:sldId id="530" r:id="rId40"/>
    <p:sldId id="542" r:id="rId41"/>
    <p:sldId id="543" r:id="rId42"/>
    <p:sldId id="485" r:id="rId43"/>
    <p:sldId id="487" r:id="rId44"/>
  </p:sldIdLst>
  <p:sldSz cx="9144000" cy="6858000" type="screen4x3"/>
  <p:notesSz cx="6858000" cy="9144000"/>
  <p:custDataLst>
    <p:tags r:id="rId4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7A4"/>
    <a:srgbClr val="00C057"/>
    <a:srgbClr val="FF7C80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3C2780-4480-4663-B514-A35609241883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BA2316-DF47-4540-920B-4485FB241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724B-FA8C-476F-B258-10259E99011E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962D1-501D-47DA-8D4F-E4CC08FA0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B1458-BE30-46CF-9606-46DF31AC7598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437B-354A-4C07-A25B-EC1DA13EB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DE22-68BF-4522-A49B-21C35C6D7D95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6D2A-9269-4F76-8AA9-4EB3E610E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B86E-5F40-41D0-AAD4-D2EF591BD4C2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814F-5613-4462-9557-543E581A9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17230-D345-4466-A4DC-43B49BD27D3E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4F01-B6D3-43F2-940E-016128B8F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656C-C462-4E49-B53D-697BEA7CB65C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C062-07A9-47B8-9562-A574DC906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39C7-C0E4-475C-BFA2-88C4D4567EE4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C094-D4E8-44F2-9B6F-AB9160F05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C2F3-28F0-4499-B3FF-0233EC9042AB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E0F9-F258-463C-8975-E0E489064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87CE-673C-4CED-9F46-44BC25BA2733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9C02-5B3E-46C9-955F-1C5AF7912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ED33-FAD5-4E57-9D1D-7B65CE6A6E76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A196-B7AC-4B2B-AD21-9B8299E47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5D36-B4E4-4CFA-89CC-960A5765F5A6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F5C90-EDA6-4824-B313-76A41EEC4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48000">
              <a:srgbClr val="C4D6EB"/>
            </a:gs>
            <a:gs pos="100000">
              <a:srgbClr val="FFEBFA"/>
            </a:gs>
          </a:gsLst>
          <a:lin ang="18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69BA20-3251-4F7D-9461-C23A6E6A9C16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FE0DF-A21A-4F6C-A1D7-C58BB43B8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khorovfund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ybakovfond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ybakovfond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chenkofoundation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chenkofoundation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chenkofoundation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chenkofoundation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noe-delo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noe-delo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kh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kh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kh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kh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kh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8;&#1077;&#1079;&#1080;&#1076;&#1077;&#1085;&#1090;&#1089;&#1082;&#1080;&#1077;&#1075;&#1088;&#1072;&#1085;&#1090;&#1099;.&#1088;&#1092;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8;&#1077;&#1079;&#1080;&#1076;&#1077;&#1085;&#1090;&#1089;&#1082;&#1080;&#1077;&#1075;&#1088;&#1072;&#1085;&#1090;&#1099;.&#1088;&#1092;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8;&#1077;&#1079;&#1080;&#1076;&#1077;&#1085;&#1090;&#1089;&#1082;&#1080;&#1077;&#1075;&#1088;&#1072;&#1085;&#1090;&#1099;.&#1088;&#1092;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8;&#1077;&#1079;&#1080;&#1076;&#1077;&#1085;&#1090;&#1089;&#1082;&#1080;&#1077;&#1075;&#1088;&#1072;&#1085;&#1090;&#1099;.&#1088;&#1092;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pravkonkurs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inanie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pravkonkurs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ylyashko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&#1072;&#1085;&#1082;&#1087;&#1086;-&#1088;&#1086;&#1089;&#1090;&#1072;.&#1088;&#1092;/" TargetMode="External"/><Relationship Id="rId4" Type="http://schemas.openxmlformats.org/officeDocument/2006/relationships/hyperlink" Target="http://www.kdb27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nkult.khabkrai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1196638" cy="839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07950" y="692150"/>
            <a:ext cx="9036050" cy="5434013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6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Ресурсы для бюджетных организаций и НКО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700" b="1" dirty="0" smtClean="0">
              <a:solidFill>
                <a:srgbClr val="0070C0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100" b="1" dirty="0" smtClean="0">
              <a:solidFill>
                <a:srgbClr val="0070C0"/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0" b="1" dirty="0" smtClean="0">
              <a:solidFill>
                <a:srgbClr val="C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b="1" dirty="0" err="1" smtClean="0">
                <a:solidFill>
                  <a:srgbClr val="C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Ляшко</a:t>
            </a:r>
            <a:r>
              <a:rPr lang="ru-RU" sz="14400" b="1" dirty="0" smtClean="0">
                <a:solidFill>
                  <a:srgbClr val="C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Наталья Григорьевна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- 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з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аместитель директора Хабаровской краевой детской библиотеки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  Н.Д. Наволочкина, директор Автономной некоммерческой культурно-просветительской организации «ТОЧКА РОСТА»,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общественного совета при министерстве культуры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Хабаровского края.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0812463" cy="810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2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Министерство культуры</a:t>
            </a:r>
            <a:br>
              <a:rPr lang="ru-RU" sz="32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Хабаровского края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264473"/>
          </a:xfrm>
        </p:spPr>
        <p:txBody>
          <a:bodyPr>
            <a:normAutofit fontScale="85000" lnSpcReduction="1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СУБСИДИЯ 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предоставление услуг в сфере культуры:</a:t>
            </a:r>
          </a:p>
          <a:p>
            <a:pPr marL="514350" indent="-514350" algn="ctr">
              <a:buFont typeface="Arial" charset="0"/>
              <a:buAutoNum type="arabicPeriod"/>
              <a:defRPr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культурно-массовых мероприятий:</a:t>
            </a:r>
          </a:p>
          <a:p>
            <a:pPr marL="514350" indent="-514350" algn="ctr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 Метод. мероприятия (семинар, конференция);</a:t>
            </a:r>
          </a:p>
          <a:p>
            <a:pPr marL="514350" indent="-514350" algn="ctr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 Творческие мероприятия (фестиваль, выставка, конкурс, смотр);</a:t>
            </a:r>
          </a:p>
          <a:p>
            <a:pPr marL="514350" indent="-514350" algn="ctr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1.3. Мастер-классы.</a:t>
            </a:r>
          </a:p>
          <a:p>
            <a:pPr marL="514350" indent="-514350" algn="ctr">
              <a:buNone/>
              <a:defRPr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Показ концертов и концертных программ (сборный концерт);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2.1. Показ концертов и концертных программ (сборный концерт) на стационаре;</a:t>
            </a:r>
          </a:p>
          <a:p>
            <a:pPr marL="514350" indent="-514350" algn="ctr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2.2. Показ концертов и концертных программ (сборный концерт) на выезде.</a:t>
            </a:r>
          </a:p>
          <a:p>
            <a:pPr marL="514350" indent="-514350" algn="ctr">
              <a:buNone/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6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МИНИСТЕРСТВО КУЛЬТУРЫ РФ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>
            <a:normAutofit fontScale="55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</a:t>
            </a:r>
          </a:p>
          <a:p>
            <a:pPr algn="ctr">
              <a:buFont typeface="Arial" charset="0"/>
              <a:buNone/>
              <a:defRPr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по присуждению грантов Президента Российской Федерации для поддержки творческих проектов общенационального значения в области культуры и искусства </a:t>
            </a:r>
            <a:r>
              <a:rPr lang="ru-RU" sz="5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2019 </a:t>
            </a:r>
            <a: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algn="ctr">
              <a:buFont typeface="Arial" charset="0"/>
              <a:buNone/>
              <a:defRPr/>
            </a:pPr>
            <a:r>
              <a:rPr lang="ru-RU" sz="5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конкурса -  бюджетные организации  и НКО</a:t>
            </a:r>
          </a:p>
          <a:p>
            <a:pPr algn="ctr">
              <a:buFont typeface="Arial" charset="0"/>
              <a:buNone/>
              <a:defRPr/>
            </a:pPr>
            <a:r>
              <a:rPr lang="ru-RU" sz="5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ИЗМЕНИЛИСЬ  сроки  представления заявок: </a:t>
            </a:r>
            <a:endParaRPr lang="ru-RU" sz="5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5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с </a:t>
            </a:r>
            <a: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 декабря по 10 февраля </a:t>
            </a:r>
            <a:r>
              <a:rPr lang="ru-RU" sz="5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(включительно).</a:t>
            </a:r>
          </a:p>
          <a:p>
            <a:pPr algn="ctr">
              <a:buFont typeface="Arial" charset="0"/>
              <a:buNone/>
              <a:defRPr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0620672" cy="79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6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МИНИСТЕРСТВО КУЛЬТУРЫ РФ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>
            <a:normAutofit fontScale="325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8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Объявляется конкурс на предоставление субсидий НКО в рамках Национального проекта «Культура».</a:t>
            </a:r>
          </a:p>
          <a:p>
            <a:pPr algn="ctr">
              <a:buNone/>
              <a:defRPr/>
            </a:pPr>
            <a:r>
              <a:rPr lang="ru-RU" sz="86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С 2019 года будет поддержано 100 творческих проектов, направленных на укрепление российской гражданской идентичности на основе духовно-нравственных и культурных ценностей народов РФ, включая мероприятия, направленные на популяризацию русского языка и литературы, народных художественных промыслов и ремесел.</a:t>
            </a:r>
          </a:p>
          <a:p>
            <a:pPr algn="ctr">
              <a:buFont typeface="Arial" charset="0"/>
              <a:buNone/>
              <a:defRPr/>
            </a:pPr>
            <a:r>
              <a:rPr lang="ru-RU" sz="8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конкурса - НКО</a:t>
            </a:r>
            <a:endParaRPr lang="ru-RU" sz="9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9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 представления заявок: </a:t>
            </a:r>
            <a:endParaRPr lang="ru-RU" sz="9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8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с</a:t>
            </a:r>
            <a:r>
              <a:rPr lang="ru-RU" sz="8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января по 1 марта</a:t>
            </a:r>
          </a:p>
          <a:p>
            <a:pPr algn="ctr">
              <a:buFont typeface="Arial" charset="0"/>
              <a:buNone/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БЛАГОТВОРИТЕЛЬНЫЙ ФОНД КУЛЬТУРНЫХ ИНИЦИАТИВ  М. ПРОХОРОВА</a:t>
            </a:r>
            <a:r>
              <a:rPr lang="ru-RU" sz="6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975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Char char="ü"/>
              <a:defRPr/>
            </a:pPr>
            <a:r>
              <a:rPr lang="ru-RU" sz="4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«Новая роль библиотек в образовании»</a:t>
            </a:r>
          </a:p>
          <a:p>
            <a:pPr marL="0" indent="0" algn="ctr">
              <a:buFont typeface="Wingdings" pitchFamily="2" charset="2"/>
              <a:buChar char="ü"/>
              <a:defRPr/>
            </a:pPr>
            <a:r>
              <a:rPr lang="ru-RU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Конкурс </a:t>
            </a: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«Новый театр»</a:t>
            </a:r>
            <a:endParaRPr lang="ru-RU" sz="4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17463" algn="ctr">
              <a:buFont typeface="Arial" charset="0"/>
              <a:buNone/>
              <a:defRPr/>
            </a:pP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http://www.prokhorovfund.ru/</a:t>
            </a:r>
            <a:endParaRPr lang="ru-RU" sz="4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463" algn="ctr">
              <a:buFont typeface="Arial" charset="0"/>
              <a:buNone/>
              <a:defRPr/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5"/>
            <a:ext cx="8229600" cy="1008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БЛАГОТВОРИТЕЛЬНЫЙ ФОНД КУЛЬТУРНЫХ ИНИЦИАТИВ  М. ПРОХОРОВА</a:t>
            </a:r>
            <a:r>
              <a:rPr lang="ru-RU" sz="7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964612" cy="5472112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endParaRPr lang="en-US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подачи заявок на конкурс </a:t>
            </a:r>
          </a:p>
          <a:p>
            <a:pPr algn="ctr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«Новая роль библиотек в образовании»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Ежегодно с 01 марта – 28 апреля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Максимальная сумма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запрашиваемой поддержки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1950" indent="-36195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300 000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рублей для проектов отдельных библиотек;</a:t>
            </a:r>
          </a:p>
          <a:p>
            <a:pPr marL="361950" indent="-36195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800 000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рублей для сетевых партнерских проектов.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10801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БЛАГОТВОРИТЕЛЬНЫЙ ФОНД КУЛЬТУРНЫХ ИНИЦИАТИВ  М. ПРОХОРОВА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7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403350"/>
            <a:ext cx="8785225" cy="5194300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endParaRPr lang="en-US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подачи заявок на конкурс</a:t>
            </a:r>
          </a:p>
          <a:p>
            <a:pPr algn="ctr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«Новый театр»</a:t>
            </a:r>
          </a:p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Ежегодно с 01 марта – 30 апреля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МАКСИМАЛЬНАЯ СУММА </a:t>
            </a:r>
          </a:p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запрашиваемой поддержки:</a:t>
            </a:r>
          </a:p>
          <a:p>
            <a:pPr marL="361950" indent="-361950"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1 500 000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рублей (для проектов отдельных театров).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 smtClean="0"/>
              <a:t/>
            </a:r>
            <a:br>
              <a:rPr lang="ru-RU" sz="4000" smtClean="0"/>
            </a:br>
            <a:r>
              <a:rPr lang="ru-RU" sz="28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ФОНД «ИНСТИТУТ УСКОРЕНИЯ ЭКОНОМИЧЕСКОГО РАЗВИТИЯ </a:t>
            </a:r>
            <a:br>
              <a:rPr lang="ru-RU" sz="28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(«РЫБАКОВ   ФОНД»)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5229225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 algn="ctr">
              <a:buFontTx/>
              <a:buChar char="-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FontTx/>
              <a:buChar char="-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ПРЕДПРИНИМАТЕЛЬСТВО</a:t>
            </a:r>
          </a:p>
          <a:p>
            <a:pPr algn="ctr">
              <a:buFontTx/>
              <a:buChar char="-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ТРЕТЬЕГО СЕКТОРА</a:t>
            </a:r>
          </a:p>
          <a:p>
            <a:pPr algn="ctr">
              <a:buFont typeface="Arial" charset="0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103188" indent="-77788"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конкурсов - бюджетные организации и НКО.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r>
              <a:rPr lang="ru-RU" sz="28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ФОНД «ИНСТИТУТ  УСКОРЕНИЯ ЭКОНОМИЧЕСКОГО  РАЗВИТИЯ </a:t>
            </a:r>
            <a:br>
              <a:rPr lang="ru-RU" sz="28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(«РЫБАКОВ   ФОНД»)</a:t>
            </a:r>
            <a:endParaRPr lang="ru-RU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5157787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</a:t>
            </a:r>
          </a:p>
          <a:p>
            <a:pPr algn="ctr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им.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Л.С.Выготского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(среда для обмена педагогическим опытом в сфере дошкольного образования, ориентированного на ребенка</a:t>
            </a:r>
            <a:r>
              <a:rPr lang="ru-RU" dirty="0" smtClean="0"/>
              <a:t>).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организации конкурса – 14 ноября  2018 – 30 января 2019</a:t>
            </a:r>
          </a:p>
          <a:p>
            <a:pPr algn="ctr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https://rybakovfond.ru/</a:t>
            </a:r>
            <a:endParaRPr lang="ru-RU" sz="4000" b="1" dirty="0" smtClean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dirty="0" smtClean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dirty="0" smtClean="0"/>
          </a:p>
          <a:p>
            <a:pPr algn="ctr">
              <a:buFont typeface="Arial" charset="0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r>
              <a:rPr lang="ru-RU" sz="28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ФОНД «ИНСТИТУТ  УСКОРЕНИЯ ЭКОНОМИЧЕСКОГО  РАЗВИТИЯ </a:t>
            </a:r>
            <a:br>
              <a:rPr lang="ru-RU" sz="28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(«РЫБАКОВ   ФОНД»)</a:t>
            </a:r>
            <a:endParaRPr lang="ru-RU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5157787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</a:t>
            </a:r>
          </a:p>
          <a:p>
            <a:pPr algn="ctr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«Территория Образовательных Проектов Школа (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ТОПШкола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)»</a:t>
            </a:r>
          </a:p>
          <a:p>
            <a:pPr algn="ctr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(принимаются проекты школ мегаполиса, городской школы, школы малого города и сельской школы</a:t>
            </a:r>
            <a:r>
              <a:rPr lang="ru-RU" dirty="0" smtClean="0"/>
              <a:t>).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организации конкурса – 10 сентября – 7 ноября 2018 г.</a:t>
            </a:r>
          </a:p>
          <a:p>
            <a:pPr algn="ctr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https://rybakovfond.ru/</a:t>
            </a:r>
            <a:endParaRPr lang="ru-RU" sz="4000" b="1" dirty="0" smtClean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dirty="0" smtClean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dirty="0" smtClean="0"/>
          </a:p>
          <a:p>
            <a:pPr algn="ctr">
              <a:buFont typeface="Arial" charset="0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БЛАГОТВОРИТЕЛЬНЫЙ ФОНД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ЕЛЕНЫ И ГЕННАДИЯ ТИМЧЕНКО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3037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Arial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6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- Старшее поколение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6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- Спорт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6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- Семья и дети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6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- Культура</a:t>
            </a:r>
            <a:endParaRPr lang="ru-RU" sz="6400" dirty="0" smtClean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5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5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5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www.timchenkofoundation.org</a:t>
            </a:r>
            <a:endParaRPr lang="ru-RU" sz="5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692150"/>
            <a:ext cx="8218487" cy="5314950"/>
          </a:xfrm>
        </p:spPr>
        <p:txBody>
          <a:bodyPr rtlCol="0"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109728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«Меняйтесь раньше,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чем вас заставят это сделать» </a:t>
            </a:r>
          </a:p>
          <a:p>
            <a:pPr marL="109728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rgbClr val="002060"/>
              </a:solidFill>
            </a:endParaRPr>
          </a:p>
          <a:p>
            <a:pPr marL="109728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Джек Уэлч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solidFill>
                <a:srgbClr val="00206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4" descr="http://proxy11.media.online.ua/uol/r2-f4186bf30d/523f81a3f182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5790139"/>
            <a:ext cx="1612543" cy="1064278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0764688" cy="807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БЛАГОТВОРИТЕЛЬНЫЙ ФОНД </a:t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ЕЛЕНЫ И ГЕННАДИЯ ТИМЧЕНКО</a:t>
            </a: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589587"/>
          </a:xfrm>
        </p:spPr>
        <p:txBody>
          <a:bodyPr>
            <a:normAutofit fontScale="925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СЕМЬЯ И ДЕТИ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Всероссийский конкурс проектов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«Курс на семью»</a:t>
            </a:r>
          </a:p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Конкурс в 2 этапа: </a:t>
            </a:r>
          </a:p>
          <a:p>
            <a:pPr algn="ctr"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4 февраля по 30 сентября 2019</a:t>
            </a:r>
            <a:r>
              <a:rPr lang="ru-RU" sz="4000" b="1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МАКСИМАЛЬНАЯ СУММА </a:t>
            </a:r>
          </a:p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запрашиваемой поддержки:</a:t>
            </a:r>
          </a:p>
          <a:p>
            <a:pPr marL="361950" indent="-361950" algn="ctr">
              <a:buFont typeface="Arial" charset="0"/>
              <a:buNone/>
              <a:defRPr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одного проекта на 1 этап –до </a:t>
            </a: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100 000 руб.</a:t>
            </a:r>
          </a:p>
          <a:p>
            <a:pPr marL="361950" indent="-361950" algn="ctr">
              <a:buFont typeface="Arial" charset="0"/>
              <a:buNone/>
              <a:defRPr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Одного проекта на 2 этап – до </a:t>
            </a: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800 000 руб.</a:t>
            </a:r>
          </a:p>
          <a:p>
            <a:pPr marL="0" indent="0" algn="ctr">
              <a:buFont typeface="Arial" charset="0"/>
              <a:buNone/>
              <a:defRPr/>
            </a:pPr>
            <a:endParaRPr lang="ru-RU" sz="3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2420600" cy="81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БЛАГОТВОРИТЕЛЬНЫЙ ФОНД </a:t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ЕЛЕНЫ И ГЕННАДИЯ ТИМЧЕНКО</a:t>
            </a: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97693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Всероссийский конкурс проектов  для малых городов и сёл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«Культурная мозаика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малых городов и сёл»</a:t>
            </a:r>
            <a:endParaRPr lang="ru-RU" sz="4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Сроки организации конкурса – с 15 января по 4 марта 2019 года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МАКСИМАЛЬНАЯ СУММА </a:t>
            </a:r>
          </a:p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запрашиваемой поддержки: 700 000 рублей.</a:t>
            </a:r>
          </a:p>
          <a:p>
            <a:pPr marL="514350" indent="-514350" algn="ctr">
              <a:buNone/>
              <a:defRPr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конкурса -  муниципальные, государственные и , некоммерческие организации.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http://www.timchenkofoundation.org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Arial" charset="0"/>
              <a:buNone/>
              <a:defRPr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ru-RU" sz="3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1917363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БЛАГОТВОРИТЕЛЬНЫЙ ФОНД </a:t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ЕЛЕНЫ И ГЕННАДИЯ ТИМЧЕНКО</a:t>
            </a: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976937"/>
          </a:xfrm>
        </p:spPr>
        <p:txBody>
          <a:bodyPr>
            <a:normAutofit fontScale="92500" lnSpcReduction="20000"/>
          </a:bodyPr>
          <a:lstStyle/>
          <a:p>
            <a:pPr marL="106363" indent="14288"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СТАРШЕЕ ПОКОЛЕНИЕ</a:t>
            </a:r>
          </a:p>
          <a:p>
            <a:pPr marL="106363" indent="14288" algn="ctr">
              <a:buFont typeface="Arial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Всероссийский конкурс проектов</a:t>
            </a:r>
          </a:p>
          <a:p>
            <a:pPr marL="106363" indent="14288" algn="ctr">
              <a:buFont typeface="Arial" charset="0"/>
              <a:buNone/>
              <a:defRPr/>
            </a:pPr>
            <a:r>
              <a:rPr lang="ru-RU" sz="5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«Активное поколение»</a:t>
            </a:r>
          </a:p>
          <a:p>
            <a:pPr marL="106363" indent="14288" algn="ctr">
              <a:buFont typeface="Arial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Конкурс ежегодный (даты проведения уточнять на сайте Фонда)</a:t>
            </a:r>
          </a:p>
          <a:p>
            <a:pPr marL="106363" indent="14288" algn="ctr">
              <a:buFont typeface="Arial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http://www.timchenkofoundation.org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6363" indent="14288"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МАКСИМАЛЬНАЯ СУММА </a:t>
            </a:r>
          </a:p>
          <a:p>
            <a:pPr marL="106363" indent="14288"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запрашиваемой поддержки:</a:t>
            </a:r>
          </a:p>
          <a:p>
            <a:pPr marL="106363" indent="14288"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Для юридических лиц и органов ТОС - 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150 тыс. руб.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6363" indent="14288">
              <a:buFont typeface="Arial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6363" indent="14288" algn="ctr">
              <a:buFont typeface="Arial" charset="0"/>
              <a:buNone/>
              <a:defRPr/>
            </a:pP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конкурса -  бюджетные  организации, НКО.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6363" indent="14288" algn="ctr">
              <a:buFont typeface="Arial" charset="0"/>
              <a:buNone/>
              <a:defRPr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3239166" cy="825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БЛАГОТВОРИТЕЛЬНЫЙ ФОНД </a:t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ЕЛЕНЫ И ГЕННАДИЯ ТИМЧЕНКО</a:t>
            </a: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976937"/>
          </a:xfrm>
        </p:spPr>
        <p:txBody>
          <a:bodyPr>
            <a:normAutofit lnSpcReduction="10000"/>
          </a:bodyPr>
          <a:lstStyle/>
          <a:p>
            <a:pPr marL="106363" indent="14288"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</a:p>
          <a:p>
            <a:pPr marL="106363" indent="14288" algn="ctr">
              <a:buFont typeface="Arial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Всероссийский конкурс проектов</a:t>
            </a:r>
          </a:p>
          <a:p>
            <a:pPr marL="106363" indent="14288" algn="ctr">
              <a:buNone/>
              <a:defRPr/>
            </a:pPr>
            <a:r>
              <a:rPr lang="ru-RU" sz="5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Добрый лёд</a:t>
            </a:r>
            <a:r>
              <a:rPr lang="ru-RU" sz="5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06363" indent="14288" algn="ctr">
              <a:buFont typeface="Arial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Сроки проведения конкурса – с 1 февраля по 30 апреля 2019 г.</a:t>
            </a:r>
          </a:p>
          <a:p>
            <a:pPr marL="106363" indent="14288" algn="ctr">
              <a:buFont typeface="Arial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http://www.timchenkofoundation.org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6363" indent="14288"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МАКСИМАЛЬНАЯ СУММА </a:t>
            </a:r>
          </a:p>
          <a:p>
            <a:pPr marL="106363" indent="14288"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запрашиваемой поддержки: до 1 500 000 руб. 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6363" indent="14288" algn="ctr">
              <a:buFont typeface="Arial" charset="0"/>
              <a:buNone/>
              <a:defRPr/>
            </a:pP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конкурса -  бюджетные  организации, НКО, ТОС.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6363" indent="14288" algn="ctr">
              <a:buFont typeface="Arial" charset="0"/>
              <a:buNone/>
              <a:defRPr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3239166" cy="825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БЛАГОТВОРИТЕЛЬНЫЙ ФОНД </a:t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ЕЛЕНЫ И ГЕННАДИЯ ТИМЧЕНКО</a:t>
            </a: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976937"/>
          </a:xfrm>
        </p:spPr>
        <p:txBody>
          <a:bodyPr>
            <a:normAutofit fontScale="47500" lnSpcReduction="20000"/>
          </a:bodyPr>
          <a:lstStyle/>
          <a:p>
            <a:pPr marL="106363" indent="14288" algn="ctr">
              <a:buFont typeface="Arial" charset="0"/>
              <a:buNone/>
              <a:defRPr/>
            </a:pPr>
            <a:r>
              <a:rPr lang="ru-RU" sz="59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</a:p>
          <a:p>
            <a:pPr marL="106363" indent="14288" algn="ctr">
              <a:buFont typeface="Arial" charset="0"/>
              <a:buNone/>
              <a:defRPr/>
            </a:pP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Всероссийский конкурс проектов</a:t>
            </a:r>
          </a:p>
          <a:p>
            <a:pPr marL="106363" indent="14288" algn="ctr">
              <a:buNone/>
              <a:defRPr/>
            </a:pPr>
            <a:r>
              <a:rPr lang="ru-RU" sz="9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«Добрый лёд»</a:t>
            </a:r>
          </a:p>
          <a:p>
            <a:pPr marL="106363" indent="14288" algn="ctr">
              <a:buNone/>
              <a:defRPr/>
            </a:pPr>
            <a:r>
              <a:rPr lang="ru-RU" sz="5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номинации:</a:t>
            </a:r>
          </a:p>
          <a:p>
            <a:pPr marL="0" indent="552450" algn="just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«Первые шаги на льду»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работа с малышами до 6 лет, в том числе обучение основам катания</a:t>
            </a:r>
          </a:p>
          <a:p>
            <a:pPr marL="0" indent="552450" algn="just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хоккей играют настоящие девчонки»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развитие женского хоккея, работа с женскими командами</a:t>
            </a:r>
          </a:p>
          <a:p>
            <a:pPr marL="0" indent="552450" algn="just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«Команда нашего двора» 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развитие дворового хоккея в малых городах и сельской местности</a:t>
            </a:r>
          </a:p>
          <a:p>
            <a:pPr marL="0" indent="552450" algn="just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«Хоккей без барьеров»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вовлечение и поддержание интереса к занятиям спортом детей, находящихся в трудной жизненной ситуации.</a:t>
            </a:r>
          </a:p>
          <a:p>
            <a:pPr marL="106363" indent="14288" algn="ctr">
              <a:buFont typeface="Arial" charset="0"/>
              <a:buNone/>
              <a:defRPr/>
            </a:pPr>
            <a:r>
              <a:rPr lang="en-US" sz="5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http://www.timchenkofoundation.org</a:t>
            </a:r>
            <a:endParaRPr lang="ru-RU" sz="5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6363" indent="14288" algn="ctr">
              <a:buFont typeface="Arial" charset="0"/>
              <a:buNone/>
              <a:defRPr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ФОНД ПОДДЕРЖКИ ДЕТЕЙ, НАХОДЯЩИХСЯ В ТРУДНОЙ ЖИЗНЕННОЙ СИТУАЦИИ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На конкурс предоставляются проекты </a:t>
            </a:r>
            <a:r>
              <a:rPr lang="ru-RU" sz="14400" b="1" dirty="0" smtClean="0">
                <a:latin typeface="Times New Roman" pitchFamily="18" charset="0"/>
                <a:cs typeface="Times New Roman" pitchFamily="18" charset="0"/>
              </a:rPr>
              <a:t>муниципальных образований, государственных и муниципальных учреждений, российских некоммерческих организаций,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осуществляющих деятельность в сфере здравоохранения и социального развития, образования, культуры, физической культуры и спорта, защиты прав и законных интересов граждан, молодежной политики </a:t>
            </a:r>
          </a:p>
          <a:p>
            <a:pPr algn="ctr">
              <a:buFont typeface="Arial" charset="0"/>
              <a:buNone/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1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http://www.fond-detyam.ru/</a:t>
            </a:r>
            <a:endParaRPr lang="ru-RU" sz="1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ФОНД ОЛЕГА ДЕРИПАСКА «ВОЛЬНОЕ ДЕЛО»</a:t>
            </a:r>
            <a:br>
              <a:rPr lang="ru-RU" sz="40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 Фонда: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программы в области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-науки, </a:t>
            </a:r>
          </a:p>
          <a:p>
            <a:pPr marL="0" indent="0" algn="ctr">
              <a:buFontTx/>
              <a:buChar char="-"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образования, </a:t>
            </a:r>
          </a:p>
          <a:p>
            <a:pPr marL="0" indent="0" algn="ctr">
              <a:buFontTx/>
              <a:buChar char="-"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сохранения исторического и культурного наследия, </a:t>
            </a:r>
          </a:p>
          <a:p>
            <a:pPr marL="0" indent="0" algn="ctr">
              <a:buFontTx/>
              <a:buChar char="-"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духовного возрождения и др.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www.volnoe-delo.ru</a:t>
            </a:r>
            <a:endParaRPr lang="ru-RU" sz="5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ФОНД ОЛЕГА ДЕРИПАСКА «ВОЛЬНОЕ ДЕЛО»</a:t>
            </a:r>
            <a:br>
              <a:rPr lang="ru-RU" sz="40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47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4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5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«ПРОСТРАНСТВО БИБЛИО»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направлен на развитие библиотек как </a:t>
            </a:r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центров местных сообществ в малых городах России.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www.volnoe-delo.ru</a:t>
            </a:r>
            <a:endParaRPr lang="ru-RU" sz="5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1052175" cy="82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br>
              <a:rPr lang="ru-RU" sz="36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ХАБАРОВСКОГО КРАЯ </a:t>
            </a:r>
            <a:br>
              <a:rPr lang="ru-RU" sz="36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КРАЯ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29 декабря 2012 года N 482-пр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государственной программе Хабаровского края "Содействие развитию институтов и инициатив гражданского общества в Хабаровском крае" на 2013-2020 гг.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изменениями на 28 марта 2017 года)</a:t>
            </a:r>
          </a:p>
          <a:p>
            <a:pPr algn="ctr">
              <a:buFont typeface="Arial" charset="0"/>
              <a:buNone/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подачи проектов – </a:t>
            </a: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</a:t>
            </a: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(смотреть на сайте Общественной палаты края 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http://www.opkhv.ru/</a:t>
            </a:r>
            <a:r>
              <a:rPr lang="ru-RU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600" b="1" dirty="0" smtClean="0">
                <a:solidFill>
                  <a:srgbClr val="00C057"/>
                </a:solidFill>
                <a:latin typeface="Times New Roman" pitchFamily="18" charset="0"/>
                <a:cs typeface="Times New Roman" pitchFamily="18" charset="0"/>
              </a:rPr>
              <a:t>Участники конкурса – СОНКО </a:t>
            </a:r>
          </a:p>
          <a:p>
            <a:pPr algn="ctr">
              <a:buFont typeface="Arial" charset="0"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1052175" cy="82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br>
              <a:rPr lang="ru-RU" sz="31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ХАБАРОВСКОГО КРАЯ </a:t>
            </a:r>
            <a:br>
              <a:rPr lang="ru-RU" sz="31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конкурса:</a:t>
            </a:r>
          </a:p>
          <a:p>
            <a:pPr algn="ctr">
              <a:buFont typeface="Arial" charset="0"/>
              <a:buNone/>
              <a:defRPr/>
            </a:pPr>
            <a:endParaRPr lang="ru-RU" sz="1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indent="-6350"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1) профилактика социального сиротства, поддержка и защита материнства, отцовства и детства;</a:t>
            </a:r>
          </a:p>
          <a:p>
            <a:pPr marL="6350" indent="-6350" algn="just"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2) повышение качества жизни людей пожилого возраста;</a:t>
            </a:r>
          </a:p>
          <a:p>
            <a:pPr marL="6350" indent="-6350" algn="just"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3) социальная адаптация инвалидов и их семей;</a:t>
            </a:r>
          </a:p>
          <a:p>
            <a:pPr marL="6350" indent="-6350" algn="just"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4) деятельность в области дополнительного образования, просвещения, науки, культуры, искусства, в том числе развитие научно-технического и художественного творчества, здравоохранения, профилактики и охраны здоровья граждан, пропаганды здорового образа жизни, улучшения морально-психологического состояния граждан, физической культуры и спорта, в том числе содействие указанной деятельности; </a:t>
            </a:r>
          </a:p>
          <a:p>
            <a:pPr marL="6350" indent="-6350" algn="just">
              <a:buFont typeface="Arial" charset="0"/>
              <a:buNone/>
              <a:defRPr/>
            </a:pPr>
            <a:endParaRPr lang="ru-RU" sz="5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buFont typeface="Arial" charset="0"/>
              <a:buNone/>
              <a:defRPr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ГРАНТОДАТЕЛИ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>
            <a:normAutofit fontScale="55000" lnSpcReduction="20000"/>
          </a:bodyPr>
          <a:lstStyle/>
          <a:p>
            <a:pPr marL="742950" indent="-742950" algn="ctr">
              <a:buFont typeface="+mj-lt"/>
              <a:buAutoNum type="arabicPeriod"/>
              <a:defRPr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Министерство культуры Хабаровского края </a:t>
            </a:r>
          </a:p>
          <a:p>
            <a:pPr marL="742950" indent="-742950" algn="ctr">
              <a:buNone/>
              <a:defRPr/>
            </a:pP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(конкурсы для бюджетных организаций и НКО)</a:t>
            </a:r>
          </a:p>
          <a:p>
            <a:pPr marL="742950" indent="-742950" algn="ctr">
              <a:buNone/>
              <a:defRPr/>
            </a:pPr>
            <a:endParaRPr lang="ru-RU" sz="5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None/>
              <a:defRPr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2. Министерство культуры РФ </a:t>
            </a:r>
          </a:p>
          <a:p>
            <a:pPr marL="742950" indent="-742950" algn="ctr">
              <a:buNone/>
              <a:defRPr/>
            </a:pP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(конкурсы для бюджетных организаций и НКО)</a:t>
            </a:r>
          </a:p>
          <a:p>
            <a:pPr marL="742950" indent="-742950" algn="ctr">
              <a:buNone/>
              <a:defRPr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3. Благотворительный фонд культурных инициатив М. Прохорова </a:t>
            </a:r>
          </a:p>
          <a:p>
            <a:pPr marL="742950" indent="-742950" algn="ctr">
              <a:buNone/>
              <a:defRPr/>
            </a:pP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None/>
              <a:defRPr/>
            </a:pP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(конкурсы для бюджетных организаций)</a:t>
            </a:r>
          </a:p>
          <a:p>
            <a:pPr marL="742950" indent="-742950" algn="ctr">
              <a:buNone/>
              <a:defRPr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4. Фонд «Институт  ускорения экономического  развития («Рыбаков   Фонд»)</a:t>
            </a:r>
          </a:p>
          <a:p>
            <a:pPr marL="742950" indent="-742950" algn="ctr">
              <a:buNone/>
              <a:defRPr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конкурсы для бюджетных организаций и НКО)</a:t>
            </a:r>
          </a:p>
          <a:p>
            <a:pPr algn="ctr">
              <a:defRPr/>
            </a:pPr>
            <a:endParaRPr lang="ru-RU" sz="3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1052175" cy="82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br>
              <a:rPr lang="ru-RU" sz="31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ХАБАРОВСКОГО КРАЯ </a:t>
            </a:r>
            <a:br>
              <a:rPr lang="ru-RU" sz="31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конкурса:</a:t>
            </a:r>
          </a:p>
          <a:p>
            <a:pPr algn="ctr">
              <a:buFont typeface="Arial" charset="0"/>
              <a:buNone/>
              <a:defRPr/>
            </a:pPr>
            <a:endParaRPr lang="ru-RU" sz="1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indent="-6350" algn="just"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5) развитие межнационального сотрудничества, сохранение и защита самобытности, культуры, языков и традиций народов Российской Федерации;</a:t>
            </a:r>
          </a:p>
          <a:p>
            <a:pPr marL="6350" indent="-6350" algn="just"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6) социальная поддержка лиц, попавших в трудную жизненную ситуацию;</a:t>
            </a:r>
          </a:p>
          <a:p>
            <a:pPr marL="6350" indent="-6350" algn="just"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7) профилактика немедицинского потребления наркотических средств и психотропных веществ;</a:t>
            </a:r>
          </a:p>
          <a:p>
            <a:pPr marL="6350" indent="-6350" algn="just"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8) сохранение, охрана и популяризация объектов культурного наследия и их территорий;</a:t>
            </a:r>
          </a:p>
          <a:p>
            <a:pPr marL="6350" indent="-6350" algn="just"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9) формирование в обществе нетерпимости к коррупционному поведению;</a:t>
            </a:r>
          </a:p>
          <a:p>
            <a:pPr marL="6350" indent="282575" algn="just">
              <a:buFont typeface="Arial" charset="0"/>
              <a:buNone/>
              <a:defRPr/>
            </a:pPr>
            <a:endParaRPr lang="ru-RU" sz="5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1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http://www.opkhv.ru/</a:t>
            </a:r>
            <a:endParaRPr lang="ru-RU" sz="16000" b="1" dirty="0" smtClean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12800" b="1" dirty="0" smtClean="0">
                <a:solidFill>
                  <a:srgbClr val="00C057"/>
                </a:solidFill>
                <a:latin typeface="Times New Roman" pitchFamily="18" charset="0"/>
                <a:cs typeface="Times New Roman" pitchFamily="18" charset="0"/>
              </a:rPr>
              <a:t>Участники конкурса – СОНКО </a:t>
            </a:r>
          </a:p>
          <a:p>
            <a:pPr algn="ctr">
              <a:buFont typeface="Arial" charset="0"/>
              <a:buNone/>
              <a:defRPr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1052175" cy="82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br>
              <a:rPr lang="ru-RU" sz="36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ХАБАРОВСКОГО КРАЯ </a:t>
            </a:r>
            <a:br>
              <a:rPr lang="ru-RU" sz="36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конкурса:</a:t>
            </a:r>
          </a:p>
          <a:p>
            <a:pPr algn="just"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10) благотворительная деятельность, а также деятельность в области содействия благотворительности и добровольчества;</a:t>
            </a:r>
          </a:p>
          <a:p>
            <a:pPr algn="just"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11) деятельность в сфере патриотического, в том числе военно-патриотического, воспитания граждан Российской Федерации;</a:t>
            </a:r>
          </a:p>
          <a:p>
            <a:pPr algn="just"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12) развитие деятельности детей и молодежи в сфере краеведения и экологии;</a:t>
            </a:r>
          </a:p>
          <a:p>
            <a:pPr algn="just"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13) деятельность по защите исконной среды обитания, сохранению и развитию культуры коренных малочисленных народов Севера, Сибири и Дальнего Востока Российской Федерации;</a:t>
            </a:r>
          </a:p>
          <a:p>
            <a:pPr algn="ctr">
              <a:buFont typeface="Arial" charset="0"/>
              <a:buNone/>
              <a:defRPr/>
            </a:pPr>
            <a:r>
              <a:rPr lang="en-US" sz="14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http://www.opkhv.ru/</a:t>
            </a:r>
            <a:endParaRPr lang="ru-RU" sz="14400" b="1" dirty="0" smtClean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9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buFont typeface="Arial" charset="0"/>
              <a:buNone/>
              <a:defRPr/>
            </a:pPr>
            <a:endParaRPr lang="ru-RU" sz="4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buFont typeface="Arial" charset="0"/>
              <a:buNone/>
              <a:defRPr/>
            </a:pPr>
            <a:endParaRPr lang="ru-RU" sz="4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buFont typeface="Arial" charset="0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1052175" cy="82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br>
              <a:rPr lang="ru-RU" sz="36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ХАБАРОВСКОГО КРАЯ </a:t>
            </a:r>
            <a:br>
              <a:rPr lang="ru-RU" sz="36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конкурса:</a:t>
            </a:r>
          </a:p>
          <a:p>
            <a:pPr>
              <a:buFont typeface="Arial" charset="0"/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14) оказание юридической помощи на безвозмездной основе гражданам и некоммерческим организациям и правовое просвещение населения, деятельность по защите прав и свобод человека и гражданина;</a:t>
            </a:r>
          </a:p>
          <a:p>
            <a:pPr>
              <a:buFont typeface="Arial" charset="0"/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15) участие в профилактике и (или) тушении пожаров и проведении аварийно-спасательных работ;</a:t>
            </a:r>
          </a:p>
          <a:p>
            <a:pPr>
              <a:buFont typeface="Arial" charset="0"/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16) развитие и поддержка гражданских инициатив, направленных на решение социально значимых проблем.</a:t>
            </a:r>
          </a:p>
          <a:p>
            <a:pPr algn="ctr">
              <a:buFont typeface="Arial" charset="0"/>
              <a:buNone/>
              <a:defRPr/>
            </a:pPr>
            <a:r>
              <a:rPr lang="en-US" sz="160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http://www.opkhv.ru/</a:t>
            </a:r>
            <a:endParaRPr lang="ru-RU" sz="16000" b="1" dirty="0" smtClean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9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buFont typeface="Arial" charset="0"/>
              <a:buNone/>
              <a:defRPr/>
            </a:pPr>
            <a:endParaRPr lang="ru-RU" sz="4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buFont typeface="Arial" charset="0"/>
              <a:buNone/>
              <a:defRPr/>
            </a:pPr>
            <a:endParaRPr lang="ru-RU" sz="4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buFont typeface="Arial" charset="0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0909300" cy="81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28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ФОНД ПРЕЗИДЕНТСКИХ ГРАНТОВ ДЛЯ РАЗВИТИЯ ГРАЖДАНСКОГО ОБЩЕСТВА</a:t>
            </a:r>
          </a:p>
        </p:txBody>
      </p:sp>
      <p:sp>
        <p:nvSpPr>
          <p:cNvPr id="34820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904656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Распоряжение Президента Российской Федерации от 19 февраля 2018 года № 32-рп </a:t>
            </a:r>
          </a:p>
          <a:p>
            <a:pPr algn="ctr">
              <a:buFont typeface="Arial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обеспечении в 2018 году государственной поддержки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некоммерческих неправительственных организаций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участвующих в развитии институтов гражданского общества, реализующих социально значимые проекты и проекты в сфере защиты прав и свобод человека и гражданина».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2019 г.  срок приема заявок: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1 февраля по 15 марта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10 июня по 31 июля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14 октября по 25 ноября</a:t>
            </a:r>
          </a:p>
          <a:p>
            <a:pPr algn="ctr">
              <a:buFont typeface="Arial" charset="0"/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президентскиегранты.рф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0909300" cy="81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28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ФОНД ПРЕЗИДЕНТСКИХ ГРАНТОВ ДЛЯ РАЗВИТИЯ ГРАЖДАНСКОГО ОБЩЕСТВА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516562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конкурса:</a:t>
            </a:r>
            <a:endParaRPr lang="ru-RU" sz="1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6350" indent="17463"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социальное обслуживание, социальная поддержка и защита граждан;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• охрана здоровья граждан, пропаганда здорового образа жизни;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• поддержка семьи, материнства, отцовства и детства;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• поддержка молодёжных проектов, реализация которых охватывает виды деятельности, предусмотренные статьёй 31.1 Федерального закона от 12 января 1996 года № 7-ФЗ «О некоммерческих организациях»;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• поддержка проектов в области науки, образования, просвещения;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• поддержка проектов в области культуры и искусства;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президентскиегранты.рф</a:t>
            </a: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1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0909300" cy="81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28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ФОНД ПРЕЗИДЕНТСКИХ ГРАНТОВ ДЛЯ РАЗВИТИЯ ГРАЖДАНСКОГО ОБЩЕСТВА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516562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конкурса:</a:t>
            </a:r>
            <a:endParaRPr lang="ru-RU" sz="1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6350" indent="17463">
              <a:buFont typeface="Arial" charset="0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выявление и поддержка молодых талантов в области культуры и искусства;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• сохранение исторической памяти;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• защита прав и свобод человека и гражданина, в том числе защита прав заключённых;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• охрана окружающей среды и защита животных;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• укрепление межнационального и межрелигиозного согласия;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• развитие общественной дипломатии и поддержка соотечественников;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• развитие институтов гражданского общества. </a:t>
            </a:r>
            <a:endParaRPr lang="ru-RU" sz="1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6350" indent="17463" algn="just">
              <a:buFont typeface="Arial" charset="0"/>
              <a:buNone/>
              <a:defRPr/>
            </a:pPr>
            <a:endParaRPr lang="ru-RU" sz="8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президентскиегранты.рф</a:t>
            </a: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1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0909300" cy="81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28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ФОНД ПРЕЗИДЕНТСКИХ ГРАНТОВ ДЛЯ РАЗВИТИЯ ГРАЖДАНСКОГО ОБЩЕСТВА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516562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charset="0"/>
              <a:buNone/>
              <a:defRPr/>
            </a:pPr>
            <a:endParaRPr lang="ru-RU" sz="8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8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 ЗАПРАШИВАЕМЫХ СРЕДСТВ:</a:t>
            </a:r>
          </a:p>
          <a:p>
            <a:pPr algn="ctr">
              <a:buFont typeface="Arial" charset="0"/>
              <a:buNone/>
              <a:defRPr/>
            </a:pPr>
            <a:endParaRPr lang="ru-RU" sz="8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500 000 рублей.</a:t>
            </a:r>
          </a:p>
          <a:p>
            <a:pPr algn="ctr">
              <a:buFontTx/>
              <a:buChar char="-"/>
              <a:defRPr/>
            </a:pP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Свыше 10 000 000 рублей</a:t>
            </a:r>
          </a:p>
          <a:p>
            <a:pPr algn="ctr">
              <a:buFontTx/>
              <a:buChar char="-"/>
              <a:defRPr/>
            </a:pPr>
            <a:endParaRPr lang="ru-RU" sz="8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1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конкурса – некоммерческие организации (НКО)</a:t>
            </a:r>
          </a:p>
          <a:p>
            <a:pPr algn="ctr">
              <a:buFont typeface="Arial" charset="0"/>
              <a:buNone/>
              <a:defRPr/>
            </a:pPr>
            <a:endParaRPr lang="ru-RU" sz="1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6350" indent="17463">
              <a:buFont typeface="Arial" charset="0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1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1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президентскиегранты.рф</a:t>
            </a:r>
            <a:r>
              <a:rPr lang="ru-RU" sz="1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1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23963"/>
          </a:xfrm>
        </p:spPr>
        <p:txBody>
          <a:bodyPr/>
          <a:lstStyle/>
          <a:p>
            <a:r>
              <a:rPr lang="ru-RU" sz="24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ФОНД ПОДДЕРЖКИ ГУМАНИТАРНЫХ И ПРОСВЕТИТЕЛЬСКИХ ИНИЦИАТИВ «СОРАБОТНИЧЕСТВО»</a:t>
            </a:r>
            <a:endParaRPr lang="ru-RU" sz="2800" b="1" smtClean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ОТКРЫТЫЙ ГРАНТОВЫЙ КОНКУРС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«ПРАВОСЛАВНАЯ ИНИЦИАТИВА»</a:t>
            </a:r>
          </a:p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Направления конкурса: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образование и воспитание, культура, социальное служение,  информационная деятельность.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Конкурс ежегодный (информацию о сроках смотреть на сайте конкурса)</a:t>
            </a:r>
          </a:p>
          <a:p>
            <a:pPr algn="ctr">
              <a:buFont typeface="Arial" charset="0"/>
              <a:buNone/>
              <a:defRPr/>
            </a:pP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www.newpravkonkurs.ru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23963"/>
          </a:xfrm>
        </p:spPr>
        <p:txBody>
          <a:bodyPr/>
          <a:lstStyle/>
          <a:p>
            <a:r>
              <a:rPr lang="ru-RU" sz="24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ФОНД ПОДДЕРЖКИ ГУМАНИТАРНЫХ И ПРОСВЕТИТЕЛЬСКИХ ИНИЦИАТИВ «СОРАБОТНИЧЕСТВО»</a:t>
            </a:r>
            <a:endParaRPr lang="ru-RU" sz="2800" b="1" smtClean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Интернет-платформа коллективного финансирования проектов  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«НАЧИНАНИЕ»  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Электронная платформа Nachinanie.ru это сайт, обеспечивающий частным лицам, организациям, инициативным командам демонстрацию авторских проектов для целевых аудиторий и привлечение средств на их реализацию.</a:t>
            </a:r>
            <a:endParaRPr 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40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www.nachinanie.ru</a:t>
            </a:r>
            <a:endParaRPr lang="ru-RU" sz="2400" b="1" smtClean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23963"/>
          </a:xfrm>
        </p:spPr>
        <p:txBody>
          <a:bodyPr/>
          <a:lstStyle/>
          <a:p>
            <a:r>
              <a:rPr lang="ru-RU" sz="24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ФОНД ПОДДЕРЖКИ ГУМАНИТАРНЫХ И ПРОСВЕТИТЕЛЬСКИХ ИНИЦИАТИВ «СОРАБОТНИЧЕСТВО»</a:t>
            </a:r>
            <a:endParaRPr lang="ru-RU" sz="2800" b="1" smtClean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 проектов Дальневосточного Федерального округа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www.newpravkonkurs.ru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3188" indent="17463" algn="ctr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 добром крае – добрые дела!»</a:t>
            </a:r>
          </a:p>
          <a:p>
            <a:pPr marL="103188" indent="-6350">
              <a:buFont typeface="Arial" charset="0"/>
              <a:buAutoNum type="arabicPeriod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социальная сфера </a:t>
            </a:r>
          </a:p>
          <a:p>
            <a:pPr marL="103188" indent="-6350">
              <a:buFont typeface="Arial" charset="0"/>
              <a:buAutoNum type="arabicPeriod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«дальневосточный гектар» </a:t>
            </a:r>
          </a:p>
          <a:p>
            <a:pPr marL="103188" indent="-6350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развитие общественного сектора </a:t>
            </a:r>
          </a:p>
          <a:p>
            <a:pPr marL="103188" indent="-6350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сфера культуры и искусства </a:t>
            </a:r>
          </a:p>
          <a:p>
            <a:pPr marL="103188" indent="-6350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сфера образования и просвещения </a:t>
            </a:r>
          </a:p>
          <a:p>
            <a:pPr marL="103188" indent="-6350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взаимодействие с русской  православной церковью </a:t>
            </a:r>
          </a:p>
          <a:p>
            <a:pPr marL="103188" indent="-6350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спорт и активный образ жизни </a:t>
            </a:r>
          </a:p>
          <a:p>
            <a:pPr marL="103188" indent="-6350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экология региона</a:t>
            </a:r>
          </a:p>
          <a:p>
            <a:pPr marL="103188" indent="-6350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 добровольчество </a:t>
            </a:r>
          </a:p>
          <a:p>
            <a:pPr marL="103188" indent="-6350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с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  апреля 2017.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 апреля 2018.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не должна превышать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месяцев.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ГРАНТОДАТЕЛИ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>
            <a:normAutofit fontScale="85000" lnSpcReduction="10000"/>
          </a:bodyPr>
          <a:lstStyle/>
          <a:p>
            <a:pPr marL="77788" indent="-77788" algn="ctr">
              <a:buNone/>
              <a:defRPr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5. Благотворительный фонд Геннадия и  Елены Тимченко </a:t>
            </a:r>
          </a:p>
          <a:p>
            <a:pPr marL="77788" indent="-77788" algn="ctr">
              <a:buNone/>
              <a:defRPr/>
            </a:pPr>
            <a:r>
              <a:rPr lang="ru-RU" sz="3900" i="1" dirty="0" smtClean="0">
                <a:latin typeface="Times New Roman" pitchFamily="18" charset="0"/>
                <a:cs typeface="Times New Roman" pitchFamily="18" charset="0"/>
              </a:rPr>
              <a:t>(конкурсы для бюджетных организаций и НКО)</a:t>
            </a:r>
          </a:p>
          <a:p>
            <a:pPr marL="77788" indent="-77788" algn="ctr">
              <a:buNone/>
              <a:defRPr/>
            </a:pP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Фонд поддержки детей, находящихся в трудной жизненной ситуации  </a:t>
            </a:r>
          </a:p>
          <a:p>
            <a:pPr marL="77788" indent="-77788" algn="ctr">
              <a:buNone/>
              <a:defRPr/>
            </a:pPr>
            <a:r>
              <a:rPr lang="ru-RU" sz="3900" i="1" dirty="0" smtClean="0">
                <a:latin typeface="Times New Roman" pitchFamily="18" charset="0"/>
                <a:cs typeface="Times New Roman" pitchFamily="18" charset="0"/>
              </a:rPr>
              <a:t>(конкурсы для бюджетных организаций и НКО)</a:t>
            </a:r>
          </a:p>
          <a:p>
            <a:pPr marL="77788" indent="-77788" algn="ctr">
              <a:buNone/>
              <a:defRPr/>
            </a:pP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Фонд Олега Дерипаска «Вольное дело» </a:t>
            </a:r>
          </a:p>
          <a:p>
            <a:pPr marL="77788" indent="-77788" algn="ctr">
              <a:buNone/>
              <a:defRPr/>
            </a:pPr>
            <a:r>
              <a:rPr lang="ru-RU" sz="3900" i="1" dirty="0" smtClean="0">
                <a:latin typeface="Times New Roman" pitchFamily="18" charset="0"/>
                <a:cs typeface="Times New Roman" pitchFamily="18" charset="0"/>
              </a:rPr>
              <a:t>(конкурсы для бюджетных организаций)</a:t>
            </a:r>
          </a:p>
          <a:p>
            <a:pPr marL="77788" indent="-77788" algn="ctr">
              <a:defRPr/>
            </a:pPr>
            <a:endParaRPr lang="ru-RU" sz="3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БЛАГОТВОРИТЕЛЬНЫЙ ФОНД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ВЛАДИМИРА ПОТАНИНА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3037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6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- Образование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6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- Развитие филантропии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6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- Культура</a:t>
            </a:r>
            <a:endParaRPr lang="ru-RU" sz="6400" dirty="0" smtClean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US" sz="5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http://www.fondpotanin.ru</a:t>
            </a:r>
            <a:endParaRPr lang="ru-RU" sz="5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БЛАГОТВОРИТЕЛЬНЫЙ ФОНД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ВЛАДИМИРА ПОТАНИНА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303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Конкурсы по направлению культура</a:t>
            </a:r>
          </a:p>
          <a:p>
            <a:pPr marL="0" indent="0" algn="ctr">
              <a:buFontTx/>
              <a:buChar char="-"/>
              <a:defRPr/>
            </a:pPr>
            <a:r>
              <a:rPr lang="ru-RU" sz="6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Музей без границ</a:t>
            </a:r>
          </a:p>
          <a:p>
            <a:pPr marL="0" indent="0" algn="ctr">
              <a:buNone/>
              <a:defRPr/>
            </a:pPr>
            <a:r>
              <a:rPr lang="ru-RU" sz="6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(музей 4,0; музейный десант)</a:t>
            </a:r>
          </a:p>
          <a:p>
            <a:pPr marL="0" indent="0">
              <a:buFont typeface="Arial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US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http://www.fondpotanin.ru</a:t>
            </a:r>
            <a:endParaRPr lang="ru-RU" sz="5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&amp;Pcy;&amp;ucy;&amp;scy;&amp;tcy;&amp;softcy; &amp;mcy;&amp;iecy;&amp;chcy;&amp;tcy;&amp;ycy; &amp;scy;&amp;bcy;&amp;ycy;&amp;vcy;&amp;acy;&amp;yucy;&amp;tcy;&amp;scy;&amp;yacy; - &amp;Kcy;&amp;acy;&amp;rcy;&amp;tcy;&amp;icy;&amp;ncy;&amp;kcy;&amp;icy; &amp;scy; &amp;ncy;&amp;acy;&amp;dcy;&amp;pcy;&amp;icy;&amp;scy;&amp;yacy;&amp;mcy;&amp;icy; - &amp;Ocy;&amp;tcy;&amp;kcy;&amp;rcy;&amp;ycy;&amp;tcy;&amp;kcy;&amp;icy; &amp;dcy;&amp;lcy;&amp;yacy; &amp;pcy;&amp;ocy;&amp;zcy;&amp;dcy;&amp;rcy;&amp;acy;&amp;vcy;&amp;lcy;&amp;iecy;&amp;ncy;&amp;icy;&amp;ya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8575"/>
            <a:ext cx="7951788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Содержимое 3"/>
          <p:cNvSpPr>
            <a:spLocks noGrp="1"/>
          </p:cNvSpPr>
          <p:nvPr>
            <p:ph idx="4294967295"/>
          </p:nvPr>
        </p:nvSpPr>
        <p:spPr>
          <a:xfrm>
            <a:off x="107950" y="692150"/>
            <a:ext cx="9036050" cy="54340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400" b="1" smtClean="0">
                <a:solidFill>
                  <a:srgbClr val="C00000"/>
                </a:solidFill>
                <a:latin typeface="Arial" charset="0"/>
                <a:ea typeface="Gungsuh" pitchFamily="18" charset="-127"/>
                <a:cs typeface="Arial" charset="0"/>
              </a:rPr>
              <a:t>ЛЯШКО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400" b="1" smtClean="0">
                <a:solidFill>
                  <a:srgbClr val="C00000"/>
                </a:solidFill>
                <a:latin typeface="Arial" charset="0"/>
                <a:ea typeface="Gungsuh" pitchFamily="18" charset="-127"/>
                <a:cs typeface="Arial" charset="0"/>
              </a:rPr>
              <a:t>Наталья Григорьевна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sz="2400" b="1" smtClean="0">
              <a:solidFill>
                <a:srgbClr val="002060"/>
              </a:solidFill>
              <a:latin typeface="Franklin Gothic Demi" pitchFamily="34" charset="0"/>
              <a:ea typeface="Gungsuh" pitchFamily="18" charset="-127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smtClean="0">
                <a:solidFill>
                  <a:srgbClr val="0037A4"/>
                </a:solidFill>
                <a:latin typeface="Franklin Gothic Demi" pitchFamily="34" charset="0"/>
                <a:ea typeface="Gungsuh" pitchFamily="18" charset="-127"/>
                <a:cs typeface="Arial" charset="0"/>
              </a:rPr>
              <a:t>Заместитель директора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smtClean="0">
                <a:solidFill>
                  <a:srgbClr val="0037A4"/>
                </a:solidFill>
                <a:latin typeface="Franklin Gothic Demi" pitchFamily="34" charset="0"/>
                <a:ea typeface="Gungsuh" pitchFamily="18" charset="-127"/>
                <a:cs typeface="Arial" charset="0"/>
              </a:rPr>
              <a:t>ХКДБ им. Н.Д. Наволочкина, 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smtClean="0">
                <a:solidFill>
                  <a:srgbClr val="0037A4"/>
                </a:solidFill>
                <a:latin typeface="Franklin Gothic Demi" pitchFamily="34" charset="0"/>
                <a:ea typeface="Gungsuh" pitchFamily="18" charset="-127"/>
                <a:cs typeface="Arial" charset="0"/>
              </a:rPr>
              <a:t>директор АНКПО «ТОЧКА РОСТА»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smtClean="0">
                <a:solidFill>
                  <a:srgbClr val="0037A4"/>
                </a:solidFill>
                <a:latin typeface="Franklin Gothic Demi" pitchFamily="34" charset="0"/>
                <a:ea typeface="Gungsuh" pitchFamily="18" charset="-127"/>
                <a:cs typeface="Arial" charset="0"/>
                <a:hlinkClick r:id="rId3"/>
              </a:rPr>
              <a:t>natalylyashko@mail.ru</a:t>
            </a:r>
            <a:endParaRPr lang="ru-RU" sz="3000" smtClean="0">
              <a:solidFill>
                <a:srgbClr val="0037A4"/>
              </a:solidFill>
              <a:latin typeface="Franklin Gothic Demi" pitchFamily="34" charset="0"/>
              <a:ea typeface="Gungsuh" pitchFamily="18" charset="-127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smtClean="0">
                <a:solidFill>
                  <a:srgbClr val="0037A4"/>
                </a:solidFill>
                <a:latin typeface="Franklin Gothic Demi" pitchFamily="34" charset="0"/>
                <a:ea typeface="Gungsuh" pitchFamily="18" charset="-127"/>
                <a:cs typeface="Arial" charset="0"/>
              </a:rPr>
              <a:t>8(924)222-0223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smtClean="0">
                <a:solidFill>
                  <a:srgbClr val="0037A4"/>
                </a:solidFill>
                <a:latin typeface="Franklin Gothic Demi" pitchFamily="34" charset="0"/>
                <a:ea typeface="Gungsuh" pitchFamily="18" charset="-127"/>
                <a:cs typeface="Arial" charset="0"/>
                <a:hlinkClick r:id="rId4"/>
              </a:rPr>
              <a:t>www.kdb27.ru</a:t>
            </a:r>
            <a:endParaRPr lang="ru-RU" sz="3000" smtClean="0">
              <a:solidFill>
                <a:srgbClr val="0037A4"/>
              </a:solidFill>
              <a:latin typeface="Franklin Gothic Demi" pitchFamily="34" charset="0"/>
              <a:ea typeface="Gungsuh" pitchFamily="18" charset="-127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smtClean="0">
                <a:solidFill>
                  <a:srgbClr val="0037A4"/>
                </a:solidFill>
                <a:latin typeface="Franklin Gothic Demi" pitchFamily="34" charset="0"/>
                <a:ea typeface="Gungsuh" pitchFamily="18" charset="-127"/>
                <a:cs typeface="Arial" charset="0"/>
                <a:hlinkClick r:id="rId5"/>
              </a:rPr>
              <a:t>www.</a:t>
            </a:r>
            <a:r>
              <a:rPr lang="ru-RU" sz="3000" smtClean="0">
                <a:solidFill>
                  <a:srgbClr val="0037A4"/>
                </a:solidFill>
                <a:latin typeface="Franklin Gothic Demi" pitchFamily="34" charset="0"/>
                <a:ea typeface="Gungsuh" pitchFamily="18" charset="-127"/>
                <a:cs typeface="Arial" charset="0"/>
                <a:hlinkClick r:id="rId5"/>
              </a:rPr>
              <a:t>анкпо-роста.рф</a:t>
            </a:r>
            <a:endParaRPr lang="ru-RU" sz="3000" smtClean="0">
              <a:solidFill>
                <a:srgbClr val="0037A4"/>
              </a:solidFill>
              <a:latin typeface="Franklin Gothic Demi" pitchFamily="34" charset="0"/>
              <a:ea typeface="Gungsuh" pitchFamily="18" charset="-127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endParaRPr lang="ru-RU" sz="3000" smtClean="0">
              <a:solidFill>
                <a:srgbClr val="0037A4"/>
              </a:solidFill>
              <a:latin typeface="Franklin Gothic Demi" pitchFamily="34" charset="0"/>
              <a:ea typeface="Gungsuh" pitchFamily="18" charset="-127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>
              <a:solidFill>
                <a:srgbClr val="0037A4"/>
              </a:solidFill>
              <a:latin typeface="Franklin Gothic Demi" pitchFamily="34" charset="0"/>
              <a:ea typeface="Gungsuh" pitchFamily="18" charset="-127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endParaRPr lang="ru-RU" sz="3000" smtClean="0">
              <a:solidFill>
                <a:srgbClr val="002060"/>
              </a:solidFill>
              <a:latin typeface="Franklin Gothic Demi" pitchFamily="34" charset="0"/>
              <a:ea typeface="Gungsuh" pitchFamily="18" charset="-127"/>
              <a:cs typeface="Arial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ГРАНТОДАТЕЛИ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marL="0" indent="1905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8. Правительство Хабаровского края </a:t>
            </a:r>
          </a:p>
          <a:p>
            <a:pPr marL="0" indent="19050" algn="ct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(Грант Губернатора края для поддержки СОНКО)</a:t>
            </a:r>
          </a:p>
          <a:p>
            <a:pPr marL="0" indent="1905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9. Фонд Президентских грантов для развития гражданского общества </a:t>
            </a:r>
          </a:p>
          <a:p>
            <a:pPr marL="0" indent="19050" algn="ctr">
              <a:buFont typeface="Arial" charset="0"/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(для НКО) </a:t>
            </a:r>
          </a:p>
          <a:p>
            <a:pPr algn="ctr">
              <a:buNone/>
            </a:pP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ГРАНТОДАТЕЛИ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marL="0" indent="1905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10. Благотворительный фонд преподобного Серафима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Саровского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19050" algn="ct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(конкурсы для бюджетных организаций и НКО)</a:t>
            </a:r>
          </a:p>
          <a:p>
            <a:pPr marL="0" indent="1905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11. Благотворительный фонд  Владимира  Потанина </a:t>
            </a:r>
          </a:p>
          <a:p>
            <a:pPr marL="0" indent="19050" algn="ct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(конкурсы для бюджетных организаций и НКО)</a:t>
            </a:r>
          </a:p>
          <a:p>
            <a:pPr algn="ctr">
              <a:buNone/>
            </a:pP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МИНИСТЕРСТВО КУЛЬТУРЫ ХАБАРОВСКОГО КРАЯ</a:t>
            </a: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О конкурсном отборе на предоставление из краевого бюджета бюджетам муниципальных образований края иных межбюджетных трансфертов на поддержку творческих проектов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муниципальных учреждений культуры</a:t>
            </a:r>
          </a:p>
          <a:p>
            <a:pPr algn="ctr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 ПРАВИТЕЛЬСТВА ХАБАРОВСКОГО КРАЯ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26 сентября 2005 года N 114-пр </a:t>
            </a: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изменениями на 28 августа 2017 года)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МИНИСТЕРСТВО КУЛЬТУРЫ ХАБАРОВСКОГО КРАЯ</a:t>
            </a: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32836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28 января по 28 февраля 2019 г.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 прием конкурсных заявок на предоставление межбюджетных трансфертов на поддержку творческих проектов муниципальных учреждений культуры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Без имени22.png"/>
          <p:cNvPicPr>
            <a:picLocks noChangeAspect="1"/>
          </p:cNvPicPr>
          <p:nvPr/>
        </p:nvPicPr>
        <p:blipFill>
          <a:blip r:embed="rId2" cstate="print"/>
          <a:srcRect t="3127" b="3125"/>
          <a:stretch>
            <a:fillRect/>
          </a:stretch>
        </p:blipFill>
        <p:spPr bwMode="auto">
          <a:xfrm>
            <a:off x="0" y="0"/>
            <a:ext cx="10812463" cy="810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2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Министерство культуры</a:t>
            </a:r>
            <a:br>
              <a:rPr lang="ru-RU" sz="32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Хабаровского края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>
            <a:normAutofit fontScale="85000" lnSpcReduction="1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края</a:t>
            </a:r>
          </a:p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28 сентября 2017 г. № 388-пр</a:t>
            </a:r>
          </a:p>
          <a:p>
            <a:pPr algn="ctr">
              <a:buFont typeface="Arial" charset="0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целях поддержки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творческих союзов и некоммерческий организаций</a:t>
            </a: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СУБСИДИЯ 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предоставление услуг в сфере культуры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подачи заявки в 2019 году – 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31 января по 11 марта.</a:t>
            </a:r>
          </a:p>
          <a:p>
            <a:pPr algn="ctr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(смотреть на сайте 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https://minkult.khabkrai.ru/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Бюджет конкурса – 500 000 рублей.</a:t>
            </a: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98dfc4eaa538f64a0b83e2b2e6eb97409e20c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5465</TotalTime>
  <Words>1719</Words>
  <Application>Microsoft Office PowerPoint</Application>
  <PresentationFormat>Экран (4:3)</PresentationFormat>
  <Paragraphs>327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ГРАНТОДАТЕЛИ</vt:lpstr>
      <vt:lpstr>ГРАНТОДАТЕЛИ</vt:lpstr>
      <vt:lpstr>ГРАНТОДАТЕЛИ</vt:lpstr>
      <vt:lpstr>ГРАНТОДАТЕЛИ</vt:lpstr>
      <vt:lpstr>МИНИСТЕРСТВО КУЛЬТУРЫ ХАБАРОВСКОГО КРАЯ </vt:lpstr>
      <vt:lpstr>МИНИСТЕРСТВО КУЛЬТУРЫ ХАБАРОВСКОГО КРАЯ </vt:lpstr>
      <vt:lpstr>Министерство культуры  Хабаровского края</vt:lpstr>
      <vt:lpstr>Министерство культуры  Хабаровского края</vt:lpstr>
      <vt:lpstr>МИНИСТЕРСТВО КУЛЬТУРЫ РФ</vt:lpstr>
      <vt:lpstr>МИНИСТЕРСТВО КУЛЬТУРЫ РФ</vt:lpstr>
      <vt:lpstr> БЛАГОТВОРИТЕЛЬНЫЙ ФОНД КУЛЬТУРНЫХ ИНИЦИАТИВ  М. ПРОХОРОВА </vt:lpstr>
      <vt:lpstr>БЛАГОТВОРИТЕЛЬНЫЙ ФОНД КУЛЬТУРНЫХ ИНИЦИАТИВ  М. ПРОХОРОВА </vt:lpstr>
      <vt:lpstr>БЛАГОТВОРИТЕЛЬНЫЙ ФОНД КУЛЬТУРНЫХ ИНИЦИАТИВ  М. ПРОХОРОВА</vt:lpstr>
      <vt:lpstr>  ФОНД «ИНСТИТУТ УСКОРЕНИЯ ЭКОНОМИЧЕСКОГО РАЗВИТИЯ  («РЫБАКОВ   ФОНД»)</vt:lpstr>
      <vt:lpstr>ФОНД «ИНСТИТУТ  УСКОРЕНИЯ ЭКОНОМИЧЕСКОГО  РАЗВИТИЯ  («РЫБАКОВ   ФОНД»)</vt:lpstr>
      <vt:lpstr>ФОНД «ИНСТИТУТ  УСКОРЕНИЯ ЭКОНОМИЧЕСКОГО  РАЗВИТИЯ  («РЫБАКОВ   ФОНД»)</vt:lpstr>
      <vt:lpstr>   БЛАГОТВОРИТЕЛЬНЫЙ ФОНД  ЕЛЕНЫ И ГЕННАДИЯ ТИМЧЕНКО   </vt:lpstr>
      <vt:lpstr>БЛАГОТВОРИТЕЛЬНЫЙ ФОНД  ЕЛЕНЫ И ГЕННАДИЯ ТИМЧЕНКО</vt:lpstr>
      <vt:lpstr>БЛАГОТВОРИТЕЛЬНЫЙ ФОНД  ЕЛЕНЫ И ГЕННАДИЯ ТИМЧЕНКО</vt:lpstr>
      <vt:lpstr>БЛАГОТВОРИТЕЛЬНЫЙ ФОНД  ЕЛЕНЫ И ГЕННАДИЯ ТИМЧЕНКО</vt:lpstr>
      <vt:lpstr>БЛАГОТВОРИТЕЛЬНЫЙ ФОНД  ЕЛЕНЫ И ГЕННАДИЯ ТИМЧЕНКО</vt:lpstr>
      <vt:lpstr>БЛАГОТВОРИТЕЛЬНЫЙ ФОНД  ЕЛЕНЫ И ГЕННАДИЯ ТИМЧЕНКО</vt:lpstr>
      <vt:lpstr>ФОНД ПОДДЕРЖКИ ДЕТЕЙ, НАХОДЯЩИХСЯ В ТРУДНОЙ ЖИЗНЕННОЙ СИТУАЦИИ </vt:lpstr>
      <vt:lpstr>  ФОНД ОЛЕГА ДЕРИПАСКА «ВОЛЬНОЕ ДЕЛО»  </vt:lpstr>
      <vt:lpstr>  ФОНД ОЛЕГА ДЕРИПАСКА «ВОЛЬНОЕ ДЕЛО»  </vt:lpstr>
      <vt:lpstr> ПРАВИТЕЛЬСТВО  ХАБАРОВСКОГО КРАЯ  </vt:lpstr>
      <vt:lpstr> ПРАВИТЕЛЬСТВО  ХАБАРОВСКОГО КРАЯ  </vt:lpstr>
      <vt:lpstr> ПРАВИТЕЛЬСТВО  ХАБАРОВСКОГО КРАЯ  </vt:lpstr>
      <vt:lpstr> ПРАВИТЕЛЬСТВО  ХАБАРОВСКОГО КРАЯ  </vt:lpstr>
      <vt:lpstr> ПРАВИТЕЛЬСТВО  ХАБАРОВСКОГО КРАЯ  </vt:lpstr>
      <vt:lpstr>ФОНД ПРЕЗИДЕНТСКИХ ГРАНТОВ ДЛЯ РАЗВИТИЯ ГРАЖДАНСКОГО ОБЩЕСТВА</vt:lpstr>
      <vt:lpstr>ФОНД ПРЕЗИДЕНТСКИХ ГРАНТОВ ДЛЯ РАЗВИТИЯ ГРАЖДАНСКОГО ОБЩЕСТВА</vt:lpstr>
      <vt:lpstr>ФОНД ПРЕЗИДЕНТСКИХ ГРАНТОВ ДЛЯ РАЗВИТИЯ ГРАЖДАНСКОГО ОБЩЕСТВА</vt:lpstr>
      <vt:lpstr>ФОНД ПРЕЗИДЕНТСКИХ ГРАНТОВ ДЛЯ РАЗВИТИЯ ГРАЖДАНСКОГО ОБЩЕСТВА</vt:lpstr>
      <vt:lpstr> ФОНД ПОДДЕРЖКИ ГУМАНИТАРНЫХ И ПРОСВЕТИТЕЛЬСКИХ ИНИЦИАТИВ «СОРАБОТНИЧЕСТВО»</vt:lpstr>
      <vt:lpstr> ФОНД ПОДДЕРЖКИ ГУМАНИТАРНЫХ И ПРОСВЕТИТЕЛЬСКИХ ИНИЦИАТИВ «СОРАБОТНИЧЕСТВО»</vt:lpstr>
      <vt:lpstr> ФОНД ПОДДЕРЖКИ ГУМАНИТАРНЫХ И ПРОСВЕТИТЕЛЬСКИХ ИНИЦИАТИВ «СОРАБОТНИЧЕСТВО»</vt:lpstr>
      <vt:lpstr>   БЛАГОТВОРИТЕЛЬНЫЙ ФОНД  ВЛАДИМИРА ПОТАНИНА   </vt:lpstr>
      <vt:lpstr>   БЛАГОТВОРИТЕЛЬНЫЙ ФОНД  ВЛАДИМИРА ПОТАНИНА   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</dc:creator>
  <cp:lastModifiedBy>User</cp:lastModifiedBy>
  <cp:revision>731</cp:revision>
  <dcterms:created xsi:type="dcterms:W3CDTF">2015-09-27T07:15:04Z</dcterms:created>
  <dcterms:modified xsi:type="dcterms:W3CDTF">2019-03-09T07:07:28Z</dcterms:modified>
</cp:coreProperties>
</file>