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9" r:id="rId5"/>
    <p:sldId id="262" r:id="rId6"/>
    <p:sldId id="263" r:id="rId7"/>
    <p:sldId id="278" r:id="rId8"/>
    <p:sldId id="261" r:id="rId9"/>
    <p:sldId id="279" r:id="rId10"/>
    <p:sldId id="267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o.nalog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345615" cy="23876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Тема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№3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«Кадровый учет в НКО»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F6A3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5"/>
            <a:ext cx="10247566" cy="662781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Документы, которые обязательно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должны быть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у работодателя, по кадрам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819783"/>
              </p:ext>
            </p:extLst>
          </p:nvPr>
        </p:nvGraphicFramePr>
        <p:xfrm>
          <a:off x="253497" y="929332"/>
          <a:ext cx="11751398" cy="58572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597761"/>
                <a:gridCol w="5153637"/>
              </a:tblGrid>
              <a:tr h="2295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Ссылка на нормативный акт</a:t>
                      </a:r>
                      <a:endParaRPr lang="ru-RU" sz="1200" dirty="0"/>
                    </a:p>
                  </a:txBody>
                  <a:tcPr/>
                </a:tc>
              </a:tr>
              <a:tr h="24490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Правила внутреннего трудового распорядка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189, 190 ТК РФ </a:t>
                      </a:r>
                      <a:endParaRPr lang="ru-RU" sz="1200" dirty="0"/>
                    </a:p>
                  </a:txBody>
                  <a:tcPr/>
                </a:tc>
              </a:tr>
              <a:tr h="22407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Штатное расписание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15, 57 ТК РФ</a:t>
                      </a:r>
                      <a:endParaRPr lang="ru-RU" sz="1200" dirty="0"/>
                    </a:p>
                  </a:txBody>
                  <a:tcPr/>
                </a:tc>
              </a:tr>
              <a:tr h="2485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Штатное расписание ст. 15, 57 ТК РФ • График отпусков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123 ТК РФ</a:t>
                      </a:r>
                      <a:endParaRPr lang="ru-RU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 по обработке и защите персональных данных работников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86-88 ТК РФ, ст. 6 Федерального закона от 27.07.2006 N 152-ФЗ (в </a:t>
                      </a:r>
                      <a:r>
                        <a:rPr lang="ru-RU" sz="1200" dirty="0" err="1" smtClean="0"/>
                        <a:t>послед.ред</a:t>
                      </a:r>
                      <a:r>
                        <a:rPr lang="ru-RU" sz="1200" dirty="0" smtClean="0"/>
                        <a:t>.) «О персональных данных»).</a:t>
                      </a:r>
                      <a:endParaRPr lang="ru-RU" sz="1200" dirty="0"/>
                    </a:p>
                  </a:txBody>
                  <a:tcPr/>
                </a:tc>
              </a:tr>
              <a:tr h="25938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Трудовые договоры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16, 56-59, 67 ТК РФ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Трудовые книжки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65, 66 ТК РФ, Постановление Правительства РФ от 16.04.2003 N 225 «О трудовых книжках». Постановление Минтруда России от 10.10.2003 N 69 «Об утверждении инструкции по заполнению трудовых книжек»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Книга учета движения трудовых книжек и вкладышей в них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п. 40-41 Правил ведения и хранения трудовых книжек, изготовления бланков трудовой книжки и обеспечения ими работодателей, утвержденных Постановлением Правительства РФ от 16.04.2003 N 225, Постановление Минтруда РФ от 10.10.2003 N 69 «Об утверждении Инструкции по заполнению трудовых книжек»</a:t>
                      </a:r>
                      <a:endParaRPr lang="ru-RU" sz="1200" dirty="0"/>
                    </a:p>
                  </a:txBody>
                  <a:tcPr/>
                </a:tc>
              </a:tr>
              <a:tr h="18605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Табель учета рабочего времени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91,99</a:t>
                      </a:r>
                      <a:r>
                        <a:rPr lang="en-US" sz="1200" dirty="0" smtClean="0"/>
                        <a:t>IK </a:t>
                      </a:r>
                      <a:r>
                        <a:rPr lang="ru-RU" sz="1200" dirty="0" smtClean="0"/>
                        <a:t>РФ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Личные карточки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п. 12 Правил ведения и хранения трудовых книжек, изготовления бланков трудовой книжки и обеспечения ими работодателей, утвержденных Постановлением Правительства РФ от 16.04.2003 N 225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Приказы: приказы о приеме работников на работу, о предоставлении отпусков работникам: об увольнении работников, о переводах, о применении дисциплинарного взыскания, о назначении ответственного лица за ведение, учет и хранение трудовых книжек, и др.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62, 68, 84.1, 193 и др. ТК РФ, п. 45 Правил ведения и хранения трудовых книжек, изготовления бланков трудовой книжки и обеспечения ими работодателей, утвержденных Постановлением Правительства РФ от 16.04.2003 N225</a:t>
                      </a:r>
                      <a:endParaRPr lang="ru-RU" sz="1200" dirty="0"/>
                    </a:p>
                  </a:txBody>
                  <a:tcPr/>
                </a:tc>
              </a:tr>
              <a:tr h="2141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Основания к изданным приказам: докладные записки, заявления, акты, соглашения и др.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 70, 72, 78, 80, 122, 127, 128 и т.д. ТК РФ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Утвержденная форма расчетного листка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Ст.136 ТК РФ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66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С 1 января 2021 года вступил в силу Закон от 29.12.2020 № 477-ФЗ, который внес изменения в ТК РФ для работодателей-некоммерческих организаций (НКО). </a:t>
            </a:r>
            <a:endParaRPr lang="ru-RU" dirty="0" smtClean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Для целей гл. 48.1 ТК РФ организациям, относящимся к НКО, необходимо отвечать следующим критериям, установленным для </a:t>
            </a:r>
            <a:r>
              <a:rPr lang="ru-RU" dirty="0" err="1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микропредприятий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 algn="just"/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среднесписочная 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численность (ССЧ) за предыдущий год — до 15 чел. (Закон от 24.07.2007 № 209-ФЗ «О развитии малого и среднего предпринимательства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…»);</a:t>
            </a:r>
          </a:p>
          <a:p>
            <a:pPr algn="just"/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доход 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за предыдущий год — до 120 млн руб. (Постановление Правительства РФ от 04.04.2016 № 265).Источник: Блог кадровика</a:t>
            </a:r>
            <a:endParaRPr lang="ru-RU" dirty="0" smtClean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5" name="AutoShape 2" descr="https://bo.nalog.ru/static/media/logo-text.8e7a8508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bo.nalog.ru/static/media/logo-text.8e7a8508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4433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Теперь отвечающие установленным требованиям НКО не обязаны издавать локальные нормативные акты (ЛНА), за исключением акта о временном переводе на дистанционную работу (ст. 312.9 ТК РФ). </a:t>
            </a: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При </a:t>
            </a:r>
            <a:r>
              <a:rPr lang="ru-RU" dirty="0">
                <a:latin typeface="Bahnschrift SemiLight Condensed" panose="020B0502040204020203" pitchFamily="34" charset="0"/>
              </a:rPr>
              <a:t>этом НКО определяет самостоятельно, стоит ли отказываться полностью или принять выборочно следующие ЛНА</a:t>
            </a:r>
            <a:r>
              <a:rPr lang="ru-RU" dirty="0" smtClean="0">
                <a:latin typeface="Bahnschrift SemiLight Condensed" panose="020B0502040204020203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правила </a:t>
            </a:r>
            <a:r>
              <a:rPr lang="ru-RU" dirty="0">
                <a:latin typeface="Bahnschrift SemiLight Condensed" panose="020B0502040204020203" pitchFamily="34" charset="0"/>
              </a:rPr>
              <a:t>внутреннего трудового распорядка</a:t>
            </a:r>
            <a:r>
              <a:rPr lang="ru-RU" dirty="0" smtClean="0">
                <a:latin typeface="Bahnschrift SemiLight Condensed" panose="020B0502040204020203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положения </a:t>
            </a:r>
            <a:r>
              <a:rPr lang="ru-RU" dirty="0">
                <a:latin typeface="Bahnschrift SemiLight Condensed" panose="020B0502040204020203" pitchFamily="34" charset="0"/>
              </a:rPr>
              <a:t>об оплате труда, о премировании, установлении графика сменности и т. д</a:t>
            </a:r>
            <a:r>
              <a:rPr lang="ru-RU" dirty="0" smtClean="0">
                <a:latin typeface="Bahnschrift Semi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Если </a:t>
            </a:r>
            <a:r>
              <a:rPr lang="ru-RU" dirty="0">
                <a:latin typeface="Bahnschrift SemiLight Condensed" panose="020B0502040204020203" pitchFamily="34" charset="0"/>
              </a:rPr>
              <a:t>НКО решает отказаться от издания каких-либо ЛНА, их нормы обязательны к включению в трудовые договоры. НКО используют типовую форму трудового договора, установленную для </a:t>
            </a:r>
            <a:r>
              <a:rPr lang="ru-RU" dirty="0" err="1">
                <a:latin typeface="Bahnschrift SemiLight Condensed" panose="020B0502040204020203" pitchFamily="34" charset="0"/>
              </a:rPr>
              <a:t>микробизнеса</a:t>
            </a:r>
            <a:r>
              <a:rPr lang="ru-RU" dirty="0">
                <a:latin typeface="Bahnschrift SemiLight Condensed" panose="020B0502040204020203" pitchFamily="34" charset="0"/>
              </a:rPr>
              <a:t> Постановлением Правительства РФ от 27.08.2016 № 858</a:t>
            </a:r>
            <a:r>
              <a:rPr lang="ru-RU" dirty="0" smtClean="0">
                <a:latin typeface="Bahnschrift SemiLight Condensed" panose="020B0502040204020203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Прием на работу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7608"/>
            <a:ext cx="10515600" cy="471935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1. Трудовой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договор-в соответствии с правилами ТК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РФ;</a:t>
            </a:r>
            <a:endParaRPr lang="ru-RU" dirty="0">
              <a:solidFill>
                <a:srgbClr val="000000"/>
              </a:solidFill>
              <a:latin typeface="Bahnschrift Light Condensed" panose="020B05020402040202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2. приказ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(форма Т-1 и Т-1а) (Приказы о приеме на работу отменены. Федеральным законом от 22.11.2021 № 377-ФЗ «О внесении изменений в Трудовой кодекс Российской Федерации» внесены изменения в ст. 68 Трудовой кодекс Российской Федерации (далее - -ТК РФ), согласно которым с 22.112021 прием на работу оформляется трудовым договором, а не изданием приказа (распоряжения) о приеме на работу, как это требовалось в ранее действовавшей редакции указанной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статьи;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3. в трудовую книжку вноситься запись о приеме на работу;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4. заполняется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личная карточка (форма Т-2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);</a:t>
            </a:r>
            <a:endParaRPr lang="ru-RU" dirty="0">
              <a:solidFill>
                <a:srgbClr val="000000"/>
              </a:solidFill>
              <a:latin typeface="Bahnschrift Light Condensed" panose="020B05020402040202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5. открывается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лицевой счет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работника;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6. согласие на обработку персональных данных в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виде заявления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7. согласие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на перевод денежных средств на карточку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9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Должностная инструкция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57607"/>
            <a:ext cx="11067107" cy="530533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Должностная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инструкция — это внутренний организационно-распорядительный документ, регламентирующий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полномочия, ответственность и должностные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обязанности работника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на занимаемой должности в организации.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Должностные инструкции разрабатываются руководителем организации или юристом. </a:t>
            </a:r>
            <a:endParaRPr lang="ru-RU" dirty="0" smtClean="0">
              <a:solidFill>
                <a:srgbClr val="000000"/>
              </a:solidFill>
              <a:latin typeface="Bahnschrift Light Condensed" panose="020B05020402040202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00000"/>
              </a:solidFill>
              <a:latin typeface="Bahnschrift Light Condensed" panose="020B05020402040202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Должностная инструкция составляется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в двух экземплярах на каждого работника: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один экземпляр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хранится у работодателя, второй отдается работнику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000000"/>
              </a:solidFill>
              <a:latin typeface="Bahnschrift Light Condensed" panose="020B05020402040202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Составление должностная инструкция позволяет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конкретизировать права, обязанности и ответственность каждого из сотрудников, предоставить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каждому сотруднику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знание того, каких действий от него ожидают,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по каким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критериям будут оценивать результаты его труда, а также является доказательственной базой в случае возникновения трудовых споров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000000"/>
              </a:solidFill>
              <a:latin typeface="Bahnschrift Light Condensed" panose="020B05020402040202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При разработке и написании должностных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инструкций необходимо 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учитывать сферу деятельности организации, 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также опираться, в первую очередь, на: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— трудовое законодательство Российской Федерации,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— единый классификационный справочник (ЕКС) должностей руководителей, специалистов и других служащих;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— единый тарифно-квалификационный 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справочник (ЕТКС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) работ и профессий рабочих.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1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Срочный трудовой договор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035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Срочный трудовой договор заключается на срок не более 5 лет. 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Если </a:t>
            </a:r>
            <a:r>
              <a:rPr lang="ru-RU" dirty="0">
                <a:latin typeface="Bahnschrift SemiLight Condensed" panose="020B0502040204020203" pitchFamily="34" charset="0"/>
              </a:rPr>
              <a:t>в трудовом договоре не оговорен срок его действия, то договор считается заключенным на неопределенный срок.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Заключение </a:t>
            </a:r>
            <a:r>
              <a:rPr lang="ru-RU" dirty="0">
                <a:latin typeface="Bahnschrift SemiLight Condensed" panose="020B0502040204020203" pitchFamily="34" charset="0"/>
              </a:rPr>
              <a:t>срочного трудового договора обеспечивает работников НКО всеми правами и социальными гарантиями, установленными трудовым законодательством, в том числе</a:t>
            </a:r>
            <a:r>
              <a:rPr lang="ru-RU" dirty="0" smtClean="0">
                <a:latin typeface="Bahnschrift SemiLight Condensed" panose="020B0502040204020203" pitchFamily="34" charset="0"/>
              </a:rPr>
              <a:t>:</a:t>
            </a:r>
            <a:endParaRPr lang="ru-RU" dirty="0">
              <a:latin typeface="Bahnschrift SemiLight Condensed" panose="020B0502040204020203" pitchFamily="34" charset="0"/>
            </a:endParaRPr>
          </a:p>
          <a:p>
            <a:r>
              <a:rPr lang="ru-RU" dirty="0">
                <a:latin typeface="Bahnschrift SemiLight Condensed" panose="020B0502040204020203" pitchFamily="34" charset="0"/>
              </a:rPr>
              <a:t>правом на ежегодный оплачиваемый отпуск,</a:t>
            </a:r>
          </a:p>
          <a:p>
            <a:r>
              <a:rPr lang="ru-RU" dirty="0">
                <a:latin typeface="Bahnschrift SemiLight Condensed" panose="020B0502040204020203" pitchFamily="34" charset="0"/>
              </a:rPr>
              <a:t>оплатой работодателем или компенсацией затрат на служебные командировки и выплатой «суточных»,</a:t>
            </a:r>
          </a:p>
          <a:p>
            <a:r>
              <a:rPr lang="ru-RU" dirty="0">
                <a:latin typeface="Bahnschrift SemiLight Condensed" panose="020B0502040204020203" pitchFamily="34" charset="0"/>
              </a:rPr>
              <a:t>возможностью получения выплат в случае временной </a:t>
            </a:r>
            <a:r>
              <a:rPr lang="ru-RU" dirty="0" smtClean="0">
                <a:latin typeface="Bahnschrift SemiLight Condensed" panose="020B0502040204020203" pitchFamily="34" charset="0"/>
              </a:rPr>
              <a:t>нетрудоспособности («</a:t>
            </a:r>
            <a:r>
              <a:rPr lang="ru-RU" dirty="0">
                <a:latin typeface="Bahnschrift SemiLight Condensed" panose="020B0502040204020203" pitchFamily="34" charset="0"/>
              </a:rPr>
              <a:t>больничных»),</a:t>
            </a:r>
          </a:p>
          <a:p>
            <a:r>
              <a:rPr lang="ru-RU" dirty="0">
                <a:latin typeface="Bahnschrift SemiLight Condensed" panose="020B0502040204020203" pitchFamily="34" charset="0"/>
              </a:rPr>
              <a:t>возможностью получения пособий и выплат в случае материнства (по беременности и родам, пособий по уходу за ребенком</a:t>
            </a:r>
            <a:r>
              <a:rPr lang="ru-RU" dirty="0" smtClean="0">
                <a:latin typeface="Bahnschrift SemiLight Condensed" panose="020B0502040204020203" pitchFamily="34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Необходимо уведомить сотрудников об истечении срока трудовых договоров в письменной форме не позднее чем за 3 календарных дня до увольнения.</a:t>
            </a:r>
            <a:endParaRPr lang="ru-RU" dirty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7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Отпуск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1463486"/>
            <a:ext cx="10515600" cy="4351338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Согласно ст. 16 ТК РФ трудовые отношения между НКО и гражданином возникают с момента заключения трудового договора в письменной форме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.</a:t>
            </a:r>
            <a:endParaRPr lang="ru-RU" dirty="0">
              <a:solidFill>
                <a:srgbClr val="333333"/>
              </a:solidFill>
              <a:latin typeface="Bahnschrift Light Semi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В 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соответствии со ст. 22 ТК РФ работодатель, в частности НКО, обязан соблюдать трудовое законодательство и иные нормативные правовые акты, содержащие нормы трудового права, локальные нормативные акты, условия коллективного договора, соглашений и трудовых договоров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.</a:t>
            </a:r>
            <a:endParaRPr lang="ru-RU" dirty="0">
              <a:solidFill>
                <a:srgbClr val="333333"/>
              </a:solidFill>
              <a:latin typeface="Bahnschrift Light Semi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Отсутствие у работодателя - некоммерческой организации утвержденного не менее чем за две недели до наступления календарного года графика отпусков является нарушением трудового законодательства и влечет административную ответственность по ч. 1 ст. 5.27 Кодекса РФ об административных правонарушениях.</a:t>
            </a:r>
          </a:p>
          <a:p>
            <a:pPr marL="0" indent="457200" algn="just">
              <a:buNone/>
            </a:pPr>
            <a:endParaRPr lang="ru-RU" dirty="0">
              <a:solidFill>
                <a:srgbClr val="333333"/>
              </a:solidFill>
              <a:latin typeface="Bahnschrift Light Semi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если </a:t>
            </a:r>
            <a:r>
              <a:rPr lang="ru-RU" dirty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у НКО есть работники, с которыми заключены трудовые договоры, то она обязана составлять, утверждать и соблюдать график отпусков.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Увольнение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1463486"/>
            <a:ext cx="10515600" cy="4351338"/>
          </a:xfrm>
        </p:spPr>
        <p:txBody>
          <a:bodyPr>
            <a:normAutofit lnSpcReduction="1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● 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Работник должен написать заявление сам.</a:t>
            </a:r>
          </a:p>
          <a:p>
            <a:pPr marL="0" indent="457200" algn="just">
              <a:buNone/>
            </a:pP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● Если не может явиться - оформить нотариальную 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доверенность, либо 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прислать почтой заявление об увольнении.</a:t>
            </a:r>
          </a:p>
          <a:p>
            <a:pPr marL="0" indent="457200" algn="just">
              <a:buNone/>
            </a:pP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● В заявлении должна быть четкая просьба об 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увольнении («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прошу уволить», «прошу расторгнуть трудовой договор» 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и т.п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.).</a:t>
            </a:r>
          </a:p>
          <a:p>
            <a:pPr marL="0" indent="457200" algn="just">
              <a:buNone/>
            </a:pP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● У работодателя должен быть именно оригинал 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заявления, копия 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или скан - не подойдет, кроме 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– дистанционные работники </a:t>
            </a: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(ст. 312.1 ТК РФ).</a:t>
            </a:r>
          </a:p>
          <a:p>
            <a:pPr marL="0" indent="457200" algn="just">
              <a:buNone/>
            </a:pPr>
            <a:r>
              <a:rPr lang="ru-RU" dirty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Из заявления должна однозначно определяться дата увольнения</a:t>
            </a:r>
            <a:r>
              <a:rPr lang="ru-RU" dirty="0" smtClean="0">
                <a:solidFill>
                  <a:srgbClr val="333333"/>
                </a:solidFill>
                <a:latin typeface="Bahnschrift Light SemiCondensed" panose="020B0502040204020203" pitchFamily="34" charset="0"/>
              </a:rPr>
              <a:t>.</a:t>
            </a:r>
            <a:endParaRPr lang="ru-RU" dirty="0">
              <a:solidFill>
                <a:srgbClr val="333333"/>
              </a:solidFill>
              <a:latin typeface="Bahnschrift Light Semi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83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1200</Words>
  <Application>Microsoft Office PowerPoint</Application>
  <PresentationFormat>Широкоэкранный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Bahnschrift Light Condensed</vt:lpstr>
      <vt:lpstr>Bahnschrift Light SemiCondensed</vt:lpstr>
      <vt:lpstr>Bahnschrift SemiBold Condensed</vt:lpstr>
      <vt:lpstr>Bahnschrift SemiBold SemiConden</vt:lpstr>
      <vt:lpstr>Bahnschrift SemiLight Condensed</vt:lpstr>
      <vt:lpstr>Calibri</vt:lpstr>
      <vt:lpstr>Calibri Light</vt:lpstr>
      <vt:lpstr>Panton Bold</vt:lpstr>
      <vt:lpstr>Panton SemiBold</vt:lpstr>
      <vt:lpstr>Тема Office</vt:lpstr>
      <vt:lpstr>1_Тема Office</vt:lpstr>
      <vt:lpstr>АКАДЕМИЯ БУХГАЛТЕРОВ</vt:lpstr>
      <vt:lpstr>Документы, которые обязательно должны быть у работодателя, по кадрам</vt:lpstr>
      <vt:lpstr>Презентация PowerPoint</vt:lpstr>
      <vt:lpstr> </vt:lpstr>
      <vt:lpstr>Прием на работу</vt:lpstr>
      <vt:lpstr>Должностная инструкция</vt:lpstr>
      <vt:lpstr>Срочный трудовой договор</vt:lpstr>
      <vt:lpstr>Отпуск</vt:lpstr>
      <vt:lpstr>Увольнение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Ксения</cp:lastModifiedBy>
  <cp:revision>41</cp:revision>
  <dcterms:created xsi:type="dcterms:W3CDTF">2022-09-12T02:07:41Z</dcterms:created>
  <dcterms:modified xsi:type="dcterms:W3CDTF">2022-12-01T21:57:19Z</dcterms:modified>
</cp:coreProperties>
</file>