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9" r:id="rId4"/>
    <p:sldId id="262" r:id="rId5"/>
    <p:sldId id="263" r:id="rId6"/>
    <p:sldId id="278" r:id="rId7"/>
    <p:sldId id="261" r:id="rId8"/>
    <p:sldId id="279" r:id="rId9"/>
    <p:sldId id="267" r:id="rId10"/>
    <p:sldId id="280" r:id="rId11"/>
    <p:sldId id="281" r:id="rId12"/>
    <p:sldId id="282" r:id="rId13"/>
    <p:sldId id="283" r:id="rId14"/>
    <p:sldId id="284" r:id="rId15"/>
    <p:sldId id="26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3" autoAdjust="0"/>
    <p:restoredTop sz="94660"/>
  </p:normalViewPr>
  <p:slideViewPr>
    <p:cSldViewPr snapToGrid="0">
      <p:cViewPr varScale="1">
        <p:scale>
          <a:sx n="54" d="100"/>
          <a:sy n="54" d="100"/>
        </p:scale>
        <p:origin x="77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C11D-6C55-469D-A6BA-E3DB809B6C3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04B84-0E54-44EC-9B4A-DDC955033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04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01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8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4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3358E3-769D-4ABD-82B9-0387830F6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7E73770-16B9-4E71-BB7C-2605DF984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E8AD6B-1545-4E98-9B20-9E8312CF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970612F-C8D9-458E-BF6B-E6826220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8C0242-6468-4BCA-9E93-C7BD1D55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877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C56F5E-EF2A-4845-9250-403A1E1F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BE70E2-C8B1-4D49-873A-A65E92FF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8C75333-2621-4E8B-8A2D-28E97313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A28430-67D9-4181-9473-F39247F7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5E4A0E-472B-4D80-9C39-B0D9C4C9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537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CA4164-3114-4172-8298-7E58A537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92C3B7E-0EB6-483E-BC86-31328849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E7AF0B5-F9AA-4E84-AB67-887B6088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BE91DE-473E-44FF-8D84-6D8AFD17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AD4A44-F94B-49EE-A944-EEE390D1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171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F880C2-3B7B-473A-AE29-6515A78E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D50A32-CBF6-4C91-B521-19308223D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1302618-F651-4E79-A17B-971AFC4FA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D49CFCC-145B-4FD7-BCE9-58A0258A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60D5939-FF64-427D-831D-F54B5BA4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55F02DA-BFF0-492B-861C-3FE891FF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66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1D1EE1-7641-4A45-98AD-1C8446F8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28A629B-D5B1-41BD-888A-DBF84476B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F3845D0-FBC9-4399-B6A8-07E813010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89D704B-B8AF-4153-B211-BFB91EC2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B9F6BE5-C6E8-43B7-A6AB-ADE5F531D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D56892A-E50D-4FA8-8D76-AA5C17EB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9620E2B-8C30-4974-A46F-5EC38BAA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ABFE5FD-9CD6-45F0-967C-92EEAC2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98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571D1-CD39-4777-8ADA-6B2A3763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F01BB68-DC1D-454F-A476-6E3D831E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F55D594-D63E-4CB2-9626-171FA0DC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45DA08-C837-46DB-AFCF-873E3D70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547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B9BC157-ADE2-482D-928A-F5D2C91A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8859A41-F633-4AED-BFE9-C5FF48E1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020F3A9-ABCF-44C6-8B91-02FDD205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287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8D8D7E-B575-4268-8E83-71C505AA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1AB7C4-DDDF-4B87-BAE2-011F2888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683525B-4983-4A53-9962-D9BC0EFFE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88ECFFA-70E8-40C8-AFF7-54623BB3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0259DEB-135B-42E9-86DF-E2AD3671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1E87CA7-5BF2-48BD-BD1A-A2FDE231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5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65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CAE1D2-E835-433C-A847-C063A7E1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9831217-E5EC-46A6-A54B-DD2B02A15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784BDBF-0A2F-44E4-B58D-BFFE448EB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52A7D92-730D-48C0-A239-3B5E0829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CCE455D-C2F8-4DDC-BBFA-AEE73185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529AEAC-4EB7-4521-B981-8B1764A9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22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C054C1-A7DC-4FF1-8FE6-DC06F6428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1E3F2CD-0FCF-4F3F-8A42-6C8B403B6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C51BF1-8286-4708-BDE4-CA3F041A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F3DC049-D127-4289-AAE5-AD6A554E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5D0FF1-A6BB-4405-98DF-E4A93EAF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483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7C04424-DFC1-4DB9-B543-02123528D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38C30E2-3F6F-4AB7-9CE3-F71901B96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CB99B0-AF1E-4389-879D-24308E98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695683D-755B-43C5-A515-46C22482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CAA2C30-E164-439B-96D4-66F92387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20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9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8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3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2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6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4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5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2A50AC-5B5D-4A2B-A75A-65C05412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C99588D-9589-49C2-8824-B4431B75D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06D8EBC-B8B7-49DE-B68A-0F01428C0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62EE890-84D8-4B7E-BF9A-8F19391C3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9C7D20-9871-4852-B434-B0FBB6889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11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o.nalog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345615" cy="23876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АКАДЕМИЯ БУХГАЛТЕРОВ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51756" cy="293824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Тема №3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«Запасы»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«Основные средства»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7422" y="1027905"/>
            <a:ext cx="10668424" cy="5527639"/>
          </a:xfrm>
        </p:spPr>
        <p:txBody>
          <a:bodyPr>
            <a:normAutofit fontScale="92500" lnSpcReduction="20000"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Не подлежат амортизации: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</a:rPr>
              <a:t>инвестиционная недвижимость, оцениваемая по переоцененной стоимости;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основные средства, потребительские свойства которых с течением времени не изменяются (в частности, земельные участки, объекты природопользования, музейные предметы и музейные коллекции);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используемые для реализации законодательства Российской Федерации о мобилизационной подготовке и мобилизации объекты основных средств, которые законсервированы и не используются при производстве и (или) продаже продукции (товаров), при выполнении работ или оказании услуг, для предоставления за плату во временное пользование, для управленческих нужд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Начисление амортизации по основным средствам производится независимо от результатов деятельности организации в отчетном периоде.(</a:t>
            </a:r>
            <a:r>
              <a:rPr 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пп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28,29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).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Главное новшество – начисление амортизации НКО.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151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6234" y="801858"/>
            <a:ext cx="10515600" cy="5613010"/>
          </a:xfrm>
        </p:spPr>
        <p:txBody>
          <a:bodyPr>
            <a:normAutofit fontScale="92500" lnSpcReduction="10000"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Независимо от начала применения правил ФСБУ 6/2020 (плановый или досрочный переход), в НКО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возможны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два варианта применения этих правил: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Ретроспективный – когда все основные средства (далее ОС), которые на момент перехода на новые правила числятся в организации, переводятся с начисления износа на начисление амортизации. Также все новые ОС, которые принимаются в организации с момента перехода на новые правила, должны быть приняты к начислению амортизации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Перспективный – когда ОС, которые на момент перехода на новые правила числятся в организации, должны быть переведены с начисления износа на начисление амортизации без корректировки их балансовой стоимости на конец года. Для таких ОС должен быть использован помощник перевода ОС с износа на амортизацию, но при выполнении закрытия месяца Декабрь 2021 регламентная операция «Переход на ФСБУ 6» не должна выполнятся (для данной операции выбрать «Пропустить операцию»). Данный вариант могут применять организации с упрощенным учетом (согласно п.51 ФСБУ 6/2020)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98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78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Корреспонденция счетов по учету поступлений основных средств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14978"/>
              </p:ext>
            </p:extLst>
          </p:nvPr>
        </p:nvGraphicFramePr>
        <p:xfrm>
          <a:off x="838200" y="1027906"/>
          <a:ext cx="10515600" cy="537289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277665"/>
                <a:gridCol w="1237957"/>
                <a:gridCol w="999978"/>
              </a:tblGrid>
              <a:tr h="422106">
                <a:tc rowSpan="2"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Содержание операции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Счета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972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Кт</a:t>
                      </a:r>
                      <a:endParaRPr lang="ru-RU" dirty="0"/>
                    </a:p>
                  </a:txBody>
                  <a:tcPr/>
                </a:tc>
              </a:tr>
              <a:tr h="422106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Перечислена предоплата поставщику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51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</a:tr>
              <a:tr h="422106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Получен объект ОС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08-4,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</a:tr>
              <a:tr h="422106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Отражен в учете НДС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19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60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</a:tr>
              <a:tr h="422106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НДС отражен в составе балансовой стоимости ОС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08-4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19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</a:tr>
              <a:tr h="718159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Начислена гос.  пошлина за регистрацию созданного  ОС (при приобретении недвижимости)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08-4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76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</a:tr>
              <a:tr h="422106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Акцептован счет транспортной компании (в случае доставки)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08-4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76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</a:tr>
              <a:tr h="718159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Начислена зарплата рабочим при монтаже оборудования (если требуется монтаж)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08-4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70,69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</a:tr>
              <a:tr h="422106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ОС введено в эксплуатацию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01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08-4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</a:tr>
              <a:tr h="422106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Отражение использования целевого финансирования у НКО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86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83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78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8704" y="46736"/>
            <a:ext cx="10515600" cy="66278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Корреспонденция счетов по учету выбытия основных средств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115341"/>
              </p:ext>
            </p:extLst>
          </p:nvPr>
        </p:nvGraphicFramePr>
        <p:xfrm>
          <a:off x="604911" y="689317"/>
          <a:ext cx="11310423" cy="594116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903334"/>
                <a:gridCol w="1331528"/>
                <a:gridCol w="1075561"/>
              </a:tblGrid>
              <a:tr h="351692">
                <a:tc rowSpan="2"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Содержание операции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Счета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762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Кт</a:t>
                      </a:r>
                      <a:endParaRPr lang="ru-RU" dirty="0"/>
                    </a:p>
                  </a:txBody>
                  <a:tcPr/>
                </a:tc>
              </a:tr>
              <a:tr h="361305">
                <a:tc gridSpan="3"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  <a:latin typeface="Bahnschrift SemiBold SemiConden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ОС по цене ниже первоначальной стоимости</a:t>
                      </a:r>
                    </a:p>
                  </a:txBody>
                  <a:tcPr marL="37838" marR="37838" marT="0" marB="0"/>
                </a:tc>
                <a:tc hMerge="1"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  <a:tc hMerge="1"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</a:tr>
              <a:tr h="414621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Списана стоимость ОС, приобретенного за счет целевого финансирования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83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011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Признан доход от продажи ОС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62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91-1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4621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Поступила оплата от покупателей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51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62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290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Отражен финансовый результат от продажи ОС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91-9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99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4621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Начислен налог на прибыль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99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68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5383">
                <a:tc gridSpan="3">
                  <a:txBody>
                    <a:bodyPr/>
                    <a:lstStyle/>
                    <a:p>
                      <a:pPr marL="179705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 SemiBold SemiConden" panose="020B0502040204020203" pitchFamily="34" charset="0"/>
                        </a:rPr>
                        <a:t>Продажа ОС по цене ниже первоначальной стоимости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 SemiBold SemiConden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  <a:tc hMerge="1"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  <a:tc hMerge="1"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38" marR="37838" marT="0" marB="0" anchor="ctr"/>
                </a:tc>
              </a:tr>
              <a:tr h="414621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Списана стоимость ОС, приобретенного за счет целевого финансирования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83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4621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Признан доход от продажи ОС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62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91-1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4621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Поступила оплата от покупателей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51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62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4621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Начислен НДС с суммы, превышающей балансовую стоимость ОС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91-2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68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4621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Отражен финансовый результат от продажи ОС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91-9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99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4621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Начислен налог на прибыль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99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68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305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7392" y="490764"/>
            <a:ext cx="10981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>
              <a:solidFill>
                <a:srgbClr val="025E6B"/>
              </a:solidFill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02" b="12426"/>
          <a:stretch/>
        </p:blipFill>
        <p:spPr>
          <a:xfrm>
            <a:off x="5394739" y="2041166"/>
            <a:ext cx="1886925" cy="216446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9E5FFAEB-4681-BA48-8364-BC20468E7819}"/>
              </a:ext>
            </a:extLst>
          </p:cNvPr>
          <p:cNvSpPr/>
          <p:nvPr/>
        </p:nvSpPr>
        <p:spPr>
          <a:xfrm>
            <a:off x="3337061" y="4534319"/>
            <a:ext cx="6318384" cy="106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952" b="1" dirty="0" smtClean="0">
              <a:solidFill>
                <a:srgbClr val="F6A31C"/>
              </a:solidFill>
              <a:latin typeface="Panton SemiBold"/>
            </a:endParaRPr>
          </a:p>
          <a:p>
            <a:pPr algn="ctr"/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  <a:p>
            <a:pPr algn="ctr"/>
            <a:r>
              <a:rPr lang="ru-RU" dirty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+</a:t>
            </a:r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7-914-203-04-93</a:t>
            </a:r>
          </a:p>
          <a:p>
            <a:pPr algn="ctr"/>
            <a:r>
              <a:rPr lang="en-US" dirty="0">
                <a:latin typeface="Bahnschrift SemiBold Condensed" panose="020B0502040204020203" pitchFamily="34" charset="0"/>
              </a:rPr>
              <a:t>chepuhalina.ka@yandex.ru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92876ED-372B-4946-B303-F8699DDA7CF6}"/>
              </a:ext>
            </a:extLst>
          </p:cNvPr>
          <p:cNvSpPr txBox="1"/>
          <p:nvPr/>
        </p:nvSpPr>
        <p:spPr>
          <a:xfrm>
            <a:off x="5937822" y="1503683"/>
            <a:ext cx="1036169" cy="267449"/>
          </a:xfrm>
          <a:prstGeom prst="roundRect">
            <a:avLst/>
          </a:prstGeom>
          <a:solidFill>
            <a:srgbClr val="F6A31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71" b="1" dirty="0">
                <a:solidFill>
                  <a:schemeClr val="bg1"/>
                </a:solidFill>
                <a:latin typeface="Panton Bold" panose="00000800000000000000" pitchFamily="50" charset="-52"/>
              </a:rPr>
              <a:t>КОНТАКТЫ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</a:rPr>
              <a:t>ОПРЕДЕЛЕНИЕ:</a:t>
            </a:r>
          </a:p>
          <a:p>
            <a:pPr algn="just"/>
            <a:endParaRPr lang="ru-RU" dirty="0">
              <a:latin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</a:rPr>
              <a:t>Для целей бухгалтерского учета запасами считаются активы, потребляемые или продаваемые в рамках обычного операционного цикла организации, либо используемые в течение периода не более 12 месяцев. (п. 3 ФСБУ 5/2019)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sp>
        <p:nvSpPr>
          <p:cNvPr id="5" name="AutoShape 2" descr="https://bo.nalog.ru/static/media/logo-text.8e7a8508.sv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bo.nalog.ru/static/media/logo-text.8e7a8508.sv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73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0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	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555577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В Инструкции по применению Плана счетов бухгалтерского учета финансово-хозяйственной деятельности организаций, утвержденного Приказом Минфина РФ от 31.10.2000 года № 94н, указано, что: « К счету 10 "Материалы" могут быть открыты субсчета: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10-1 "Сырье и материалы";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10-2 "Покупные полуфабрикаты и комплектующие изделия, конструкции и детали";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10-3 "Топливо";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10-4 "Тара и тарные материалы";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10-5 "Запасные части";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10-6 "Прочие материалы";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10-7 "Материалы, переданные в переработку на сторону";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10-8 "Строительные материалы";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10-9 "Инвентарь и хозяйственные принадлежности";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10-10 "Специальная оснастка и специальная одежда на складе";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10-11 "Специальная оснастка и специальная одежда в эксплуатации"».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Субсчета, предусмотренные в Плане счетов бухгалтерского учета, используются организацией исходя из требований управления организацией, включая нужды анализа, контроля и отчетности. Организация может уточнять содержание приведенных в Плане счетов бухгалтерского учета субсчетов, исключать и объединять их, а также вводить дополнительные субсчета, наименование которых способно отразить специфику деятельности некоммерческой организации.</a:t>
            </a:r>
            <a:endParaRPr lang="ru-RU" dirty="0"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Приобретение материалов  за счет средств целевого финансирования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573332"/>
              </p:ext>
            </p:extLst>
          </p:nvPr>
        </p:nvGraphicFramePr>
        <p:xfrm>
          <a:off x="838200" y="1825625"/>
          <a:ext cx="10515600" cy="425399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277665"/>
                <a:gridCol w="1237957"/>
                <a:gridCol w="999978"/>
              </a:tblGrid>
              <a:tr h="370840">
                <a:tc rowSpan="2"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Содержание операции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Счета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Денежные средства выданы под отчет из кассы организации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71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50-1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Утвержден авансовый отчет, материалы оприходованы на склад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10-6, 10-8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71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Остаток денежных средств по авансовому отчету внесен в кассу организации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50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71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Стоимость материалов списана за счет средств целевого финансирования в момент отпуска в эксплуатацию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86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10-6,</a:t>
                      </a: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10-8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49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36512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Поступление материалов в результате инвентаризации или при списании основного средства, пришедшего в негодность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972926"/>
              </p:ext>
            </p:extLst>
          </p:nvPr>
        </p:nvGraphicFramePr>
        <p:xfrm>
          <a:off x="838200" y="1825625"/>
          <a:ext cx="10683240" cy="361857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094767"/>
                <a:gridCol w="1972290"/>
                <a:gridCol w="1616183"/>
              </a:tblGrid>
              <a:tr h="381838">
                <a:tc rowSpan="2"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Содержание операции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Счета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3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Кт</a:t>
                      </a:r>
                      <a:endParaRPr lang="ru-RU" dirty="0"/>
                    </a:p>
                  </a:txBody>
                  <a:tcPr/>
                </a:tc>
              </a:tr>
              <a:tr h="433099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    Оприходованы запасные части к компьютеру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10-4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91-1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9801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    Отражен финансовый результат (прибыль) </a:t>
                      </a:r>
                    </a:p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91-9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99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3099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Начислен налог на прибыль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99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68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6198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Прибыль от операции включена в состав средств целевого финансирования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99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86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31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8538" y="1488001"/>
            <a:ext cx="10940358" cy="4351338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</a:rPr>
              <a:t>Запасы признаются в бухгалтерском учете при одновременном соблюдении следующих условий: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</a:rPr>
              <a:t>а) затраты, понесенные в связи с приобретением или созданием запасов, обеспечат получение в будущем экономических выгод организацией (достижение </a:t>
            </a:r>
            <a:r>
              <a:rPr lang="ru-RU" sz="3200" b="1" dirty="0">
                <a:solidFill>
                  <a:prstClr val="black"/>
                </a:solidFill>
                <a:latin typeface="Arial" panose="020B0604020202020204" pitchFamily="34" charset="0"/>
              </a:rPr>
              <a:t>некоммерческой организацией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</a:rPr>
              <a:t> целей, ради которых она создана);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</a:rPr>
              <a:t>б) определена сумма затрат, понесенных в связи с приобретением или созданием запасов, или приравненная к ней величина. П. </a:t>
            </a: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</a:rPr>
              <a:t>5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7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6233" y="914400"/>
            <a:ext cx="11085767" cy="5767754"/>
          </a:xfrm>
        </p:spPr>
        <p:txBody>
          <a:bodyPr>
            <a:normAutofit fontScale="85000" lnSpcReduction="20000"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262633"/>
                </a:solidFill>
                <a:latin typeface="YS Text"/>
              </a:rPr>
              <a:t>ОПРЕДЕЛЕНИЕ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262633"/>
                </a:solidFill>
                <a:latin typeface="YS Text"/>
              </a:rPr>
              <a:t>Для целей бухгалтерского учета объектом основных средств считается актив, характеризующийся </a:t>
            </a:r>
            <a:r>
              <a:rPr lang="ru-RU" dirty="0">
                <a:solidFill>
                  <a:srgbClr val="262633"/>
                </a:solidFill>
                <a:latin typeface="YS Text"/>
              </a:rPr>
              <a:t>одновременно следующими признаками: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262633"/>
                </a:solidFill>
                <a:latin typeface="YS Text"/>
              </a:rPr>
              <a:t>а) </a:t>
            </a:r>
            <a:r>
              <a:rPr lang="ru-RU" dirty="0">
                <a:solidFill>
                  <a:srgbClr val="262633"/>
                </a:solidFill>
                <a:latin typeface="YS Text"/>
              </a:rPr>
              <a:t>имеет материально-вещественную форму;</a:t>
            </a:r>
          </a:p>
          <a:p>
            <a:pPr marL="0" indent="0">
              <a:buNone/>
            </a:pPr>
            <a:r>
              <a:rPr lang="ru-RU" dirty="0">
                <a:solidFill>
                  <a:srgbClr val="262633"/>
                </a:solidFill>
                <a:latin typeface="YS Text"/>
              </a:rPr>
              <a:t>б) предназначен для использования организацией в ходе обычной деятельности </a:t>
            </a:r>
            <a:r>
              <a:rPr lang="ru-RU" dirty="0" smtClean="0">
                <a:solidFill>
                  <a:srgbClr val="262633"/>
                </a:solidFill>
                <a:latin typeface="YS Text"/>
              </a:rPr>
              <a:t>при производстве </a:t>
            </a:r>
            <a:r>
              <a:rPr lang="ru-RU" dirty="0">
                <a:solidFill>
                  <a:srgbClr val="262633"/>
                </a:solidFill>
                <a:latin typeface="YS Text"/>
              </a:rPr>
              <a:t>и (или) продаже ею </a:t>
            </a:r>
            <a:r>
              <a:rPr lang="ru-RU" dirty="0" smtClean="0">
                <a:solidFill>
                  <a:srgbClr val="262633"/>
                </a:solidFill>
                <a:latin typeface="YS Text"/>
              </a:rPr>
              <a:t>продукции </a:t>
            </a:r>
            <a:r>
              <a:rPr lang="ru-RU" dirty="0">
                <a:solidFill>
                  <a:srgbClr val="262633"/>
                </a:solidFill>
                <a:latin typeface="YS Text"/>
              </a:rPr>
              <a:t>(товаров), при выполнении работ или </a:t>
            </a:r>
            <a:r>
              <a:rPr lang="ru-RU" dirty="0" smtClean="0">
                <a:solidFill>
                  <a:srgbClr val="262633"/>
                </a:solidFill>
                <a:latin typeface="YS Text"/>
              </a:rPr>
              <a:t>оказании услуг</a:t>
            </a:r>
            <a:r>
              <a:rPr lang="ru-RU" dirty="0">
                <a:solidFill>
                  <a:srgbClr val="262633"/>
                </a:solidFill>
                <a:latin typeface="YS Text"/>
              </a:rPr>
              <a:t>, для охраны окружающей среды, для предоставления за плату во временное </a:t>
            </a:r>
            <a:r>
              <a:rPr lang="ru-RU" dirty="0" smtClean="0">
                <a:solidFill>
                  <a:srgbClr val="262633"/>
                </a:solidFill>
                <a:latin typeface="YS Text"/>
              </a:rPr>
              <a:t>пользование, для </a:t>
            </a:r>
            <a:r>
              <a:rPr lang="ru-RU" dirty="0">
                <a:solidFill>
                  <a:srgbClr val="262633"/>
                </a:solidFill>
                <a:latin typeface="YS Text"/>
              </a:rPr>
              <a:t>управленческих нужд, либо для использования в деятельности </a:t>
            </a:r>
            <a:r>
              <a:rPr lang="ru-RU" dirty="0" smtClean="0">
                <a:solidFill>
                  <a:srgbClr val="262633"/>
                </a:solidFill>
                <a:latin typeface="YS Text"/>
              </a:rPr>
              <a:t>некоммерческой организации</a:t>
            </a:r>
            <a:r>
              <a:rPr lang="ru-RU" dirty="0">
                <a:solidFill>
                  <a:srgbClr val="262633"/>
                </a:solidFill>
                <a:latin typeface="YS Text"/>
              </a:rPr>
              <a:t>, направленной на достижение целей, ради которых она создана;</a:t>
            </a:r>
          </a:p>
          <a:p>
            <a:pPr marL="0" indent="0">
              <a:buNone/>
            </a:pPr>
            <a:r>
              <a:rPr lang="ru-RU" dirty="0">
                <a:solidFill>
                  <a:srgbClr val="262633"/>
                </a:solidFill>
                <a:latin typeface="YS Text"/>
              </a:rPr>
              <a:t>в) предназначен для использования организацией в течение периода более 12 месяцев </a:t>
            </a:r>
            <a:r>
              <a:rPr lang="ru-RU" dirty="0" smtClean="0">
                <a:solidFill>
                  <a:srgbClr val="262633"/>
                </a:solidFill>
                <a:latin typeface="YS Text"/>
              </a:rPr>
              <a:t>или обычного </a:t>
            </a:r>
            <a:r>
              <a:rPr lang="ru-RU" dirty="0">
                <a:solidFill>
                  <a:srgbClr val="262633"/>
                </a:solidFill>
                <a:latin typeface="YS Text"/>
              </a:rPr>
              <a:t>операционного цикла, превышающего 12 месяцев;</a:t>
            </a:r>
          </a:p>
          <a:p>
            <a:pPr marL="0" indent="0">
              <a:buNone/>
            </a:pPr>
            <a:r>
              <a:rPr lang="ru-RU" dirty="0">
                <a:solidFill>
                  <a:srgbClr val="262633"/>
                </a:solidFill>
                <a:latin typeface="YS Text"/>
              </a:rPr>
              <a:t>г) способен приносить организации экономические выгоды (доход) в будущем (</a:t>
            </a:r>
            <a:r>
              <a:rPr lang="ru-RU" dirty="0" smtClean="0">
                <a:solidFill>
                  <a:srgbClr val="262633"/>
                </a:solidFill>
                <a:latin typeface="YS Text"/>
              </a:rPr>
              <a:t>обеспечить достижение </a:t>
            </a:r>
            <a:r>
              <a:rPr lang="ru-RU" dirty="0">
                <a:solidFill>
                  <a:srgbClr val="262633"/>
                </a:solidFill>
                <a:latin typeface="YS Text"/>
              </a:rPr>
              <a:t>некоммерческой организацией целей, ради которых она создана). (п. 4)</a:t>
            </a:r>
            <a:endParaRPr lang="ru-RU" b="0" i="0" dirty="0">
              <a:solidFill>
                <a:srgbClr val="262633"/>
              </a:solidFill>
              <a:effectLst/>
              <a:latin typeface="YS Tex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6234" y="1463486"/>
            <a:ext cx="10515600" cy="4351338"/>
          </a:xfrm>
        </p:spPr>
        <p:txBody>
          <a:bodyPr>
            <a:normAutofit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целей бухгалтерского учета основные средства подлежат классификации по видам (например, недвижимость, машины и оборудование, транспортные средства, производственный и хозяйственный инвентарь) и группам.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Основные средства, представляющие собой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</a:rPr>
              <a:t>недвижимость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, предназначенную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</a:rPr>
              <a:t>для предоставления за плату во временное пользование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и (или) получения дохода от прироста ее стоимости, образуют отдельную группу основных средств (далее -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</a:rPr>
              <a:t>инвестиционная недвижимость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). (п. 11).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83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6234" y="1463486"/>
            <a:ext cx="10515600" cy="4351338"/>
          </a:xfrm>
        </p:spPr>
        <p:txBody>
          <a:bodyPr>
            <a:normAutofit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Первоначальная стоимость объекта основных средств увеличивается на сумму капитальных вложений, связанных с улучшением и (или) восстановлением этого объекта в момент, завершения таких капитальных вложений.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 	В бухгалтерском балансе основные средства отражаются по балансовой стоимости, которая представляет собой их первоначальную стоимость, уменьшенную на суммы накопленной амортизации и обесценения.(</a:t>
            </a:r>
            <a:r>
              <a:rPr lang="ru-RU" sz="2400" dirty="0" err="1">
                <a:solidFill>
                  <a:prstClr val="black"/>
                </a:solidFill>
                <a:latin typeface="Trebuchet MS" panose="020B0603020202020204"/>
              </a:rPr>
              <a:t>пп</a:t>
            </a: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 24,25)</a:t>
            </a:r>
            <a:endParaRPr lang="ru-RU" sz="2400" dirty="0">
              <a:solidFill>
                <a:prstClr val="black"/>
              </a:solidFill>
              <a:latin typeface="Trebuchet MS" panose="020B060302020202020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26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1067</Words>
  <Application>Microsoft Office PowerPoint</Application>
  <PresentationFormat>Широкоэкранный</PresentationFormat>
  <Paragraphs>167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Bahnschrift SemiBold Condensed</vt:lpstr>
      <vt:lpstr>Bahnschrift SemiBold SemiConden</vt:lpstr>
      <vt:lpstr>Bahnschrift SemiLight Condensed</vt:lpstr>
      <vt:lpstr>Calibri</vt:lpstr>
      <vt:lpstr>Calibri Light</vt:lpstr>
      <vt:lpstr>Panton Bold</vt:lpstr>
      <vt:lpstr>Panton SemiBold</vt:lpstr>
      <vt:lpstr>Times New Roman</vt:lpstr>
      <vt:lpstr>Trebuchet MS</vt:lpstr>
      <vt:lpstr>YS Text</vt:lpstr>
      <vt:lpstr>Тема Office</vt:lpstr>
      <vt:lpstr>1_Тема Office</vt:lpstr>
      <vt:lpstr>АКАДЕМИЯ БУХГАЛТЕРОВ</vt:lpstr>
      <vt:lpstr>Презентация PowerPoint</vt:lpstr>
      <vt:lpstr> </vt:lpstr>
      <vt:lpstr>Приобретение материалов  за счет средств целевого финансирования</vt:lpstr>
      <vt:lpstr>Поступление материалов в результате инвентаризации или при списании основного средства, пришедшего в негодность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Корреспонденция счетов по учету поступлений основных средств</vt:lpstr>
      <vt:lpstr>Корреспонденция счетов по учету выбытия основных средств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 БУХГАЛТЕРОВ</dc:title>
  <dc:creator>К. А. Чепухалина</dc:creator>
  <cp:lastModifiedBy>Ксения</cp:lastModifiedBy>
  <cp:revision>47</cp:revision>
  <dcterms:created xsi:type="dcterms:W3CDTF">2022-09-12T02:07:41Z</dcterms:created>
  <dcterms:modified xsi:type="dcterms:W3CDTF">2022-12-01T22:57:59Z</dcterms:modified>
</cp:coreProperties>
</file>